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632" r:id="rId2"/>
    <p:sldId id="634" r:id="rId3"/>
    <p:sldId id="768" r:id="rId4"/>
    <p:sldId id="707" r:id="rId5"/>
    <p:sldId id="701" r:id="rId6"/>
    <p:sldId id="769" r:id="rId7"/>
    <p:sldId id="770" r:id="rId8"/>
    <p:sldId id="706" r:id="rId9"/>
    <p:sldId id="709" r:id="rId10"/>
    <p:sldId id="772" r:id="rId11"/>
    <p:sldId id="771" r:id="rId12"/>
    <p:sldId id="714" r:id="rId13"/>
    <p:sldId id="715" r:id="rId14"/>
    <p:sldId id="717" r:id="rId15"/>
    <p:sldId id="716" r:id="rId16"/>
    <p:sldId id="788" r:id="rId17"/>
    <p:sldId id="773" r:id="rId18"/>
    <p:sldId id="718" r:id="rId19"/>
    <p:sldId id="677" r:id="rId20"/>
    <p:sldId id="678" r:id="rId21"/>
    <p:sldId id="642" r:id="rId22"/>
    <p:sldId id="719" r:id="rId23"/>
    <p:sldId id="746" r:id="rId24"/>
    <p:sldId id="747" r:id="rId25"/>
    <p:sldId id="751" r:id="rId26"/>
    <p:sldId id="776" r:id="rId27"/>
    <p:sldId id="737" r:id="rId28"/>
    <p:sldId id="740" r:id="rId29"/>
    <p:sldId id="745" r:id="rId30"/>
    <p:sldId id="657" r:id="rId31"/>
    <p:sldId id="782" r:id="rId32"/>
    <p:sldId id="731" r:id="rId33"/>
    <p:sldId id="733" r:id="rId34"/>
    <p:sldId id="789" r:id="rId35"/>
    <p:sldId id="658" r:id="rId36"/>
    <p:sldId id="791" r:id="rId37"/>
    <p:sldId id="797" r:id="rId38"/>
    <p:sldId id="798" r:id="rId39"/>
    <p:sldId id="805" r:id="rId40"/>
    <p:sldId id="806" r:id="rId41"/>
    <p:sldId id="808" r:id="rId42"/>
    <p:sldId id="800" r:id="rId43"/>
    <p:sldId id="796" r:id="rId44"/>
    <p:sldId id="795" r:id="rId45"/>
    <p:sldId id="762" r:id="rId46"/>
    <p:sldId id="763" r:id="rId47"/>
    <p:sldId id="764" r:id="rId48"/>
    <p:sldId id="765" r:id="rId49"/>
    <p:sldId id="784" r:id="rId50"/>
    <p:sldId id="785" r:id="rId51"/>
    <p:sldId id="786" r:id="rId52"/>
    <p:sldId id="757" r:id="rId53"/>
    <p:sldId id="760" r:id="rId54"/>
    <p:sldId id="783" r:id="rId55"/>
    <p:sldId id="766" r:id="rId56"/>
    <p:sldId id="777" r:id="rId57"/>
    <p:sldId id="778" r:id="rId58"/>
    <p:sldId id="779" r:id="rId5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howGuides="1">
      <p:cViewPr>
        <p:scale>
          <a:sx n="76" d="100"/>
          <a:sy n="76" d="100"/>
        </p:scale>
        <p:origin x="-12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37A404-66EC-40D6-A838-953484198B9A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A31398-1016-464D-9B45-FA3783B237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8EDD0E-5FF2-4C50-AB69-3C929335AA43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F6AC8-13A9-4724-AB9E-70E3CDE962FE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2C2E-9CBA-4F91-8C70-94938667FB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44AD6-E119-48E5-B238-7918E73CBD97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3C44F-7D3F-4587-8F72-1F6911EA09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1F822-1DBB-44F2-B7EF-573211636FD5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35354-14CD-4504-A6C9-074594D902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D7C42-07D5-4858-A55C-107100ECE77F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8F136-94F5-45AA-81C3-3835F1E011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1C7C3-7E47-41D0-AECF-58CE70428174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C244-4003-4570-B9BC-68C50554E8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16F7-E72B-44A0-9664-257687A63128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C3DE0-7CF1-4482-B989-C7E9A70187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0ED90-4A40-4034-B9AD-AB9BDD167B05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D788C-0288-47AB-8CD9-9BCB8618B1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D2F7A-6E61-48D4-8FAC-2E24BD685E63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59CD7-0CE9-4616-8AFB-B116EC79D2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D2E0C-87F3-4A12-8221-7F1C40E80E42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9704D-DF6A-4FC9-A509-2864FC47A6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E69AC-96E5-4131-B5C7-8EAC4325A87A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2E3AB-9E32-4BB3-8DB7-E6D3126A7A9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493B1-CB5F-40EE-8D97-6E682E064693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AFAED-5653-457F-AF77-7BC56F0A1D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B0FD23-E4EE-4D3B-9B75-69F6C7EFFCC4}" type="datetimeFigureOut">
              <a:rPr lang="pl-PL"/>
              <a:pPr>
                <a:defRPr/>
              </a:pPr>
              <a:t>2014-12-15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A7343E-F8AF-4AA6-8BC6-897DCED27F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rtmuseum.pl/pl/filmoteka/praca/zmijewski-artur-8006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tmuseum.pl/pl/filmoteka/praca/libera-zbigniew-obrzedy-intymn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artmuseum.pl/pl/filmoteka/praca/libera-zbigniew-perseweracja-mistyczn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artmuseum.pl/pl/filmoteka/praca/zmijewski-artur-oni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ailymotion.com/video/xmgsxk_olympia-part-one-festival-of-the-nations-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75" y="0"/>
            <a:ext cx="9737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549275"/>
            <a:ext cx="3455987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013"/>
            <a:ext cx="4572000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pole tekstowe 1"/>
          <p:cNvSpPr txBox="1">
            <a:spLocks noChangeArrowheads="1"/>
          </p:cNvSpPr>
          <p:nvPr/>
        </p:nvSpPr>
        <p:spPr bwMode="auto">
          <a:xfrm>
            <a:off x="611188" y="5426075"/>
            <a:ext cx="29527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Piero Manzoni</a:t>
            </a:r>
            <a:r>
              <a:rPr lang="pl-PL" altLang="pl-PL" sz="1400" i="1"/>
              <a:t> - Artist's Breath</a:t>
            </a:r>
            <a:r>
              <a:rPr lang="pl-PL" altLang="pl-PL" sz="1400"/>
              <a:t>, 1960.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ctrTitle"/>
          </p:nvPr>
        </p:nvSpPr>
        <p:spPr>
          <a:xfrm>
            <a:off x="655638" y="547688"/>
            <a:ext cx="7804150" cy="1152525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Polska sztuka konceptualna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63" y="1989138"/>
            <a:ext cx="53340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pole tekstowe 2"/>
          <p:cNvSpPr txBox="1">
            <a:spLocks noChangeArrowheads="1"/>
          </p:cNvSpPr>
          <p:nvPr/>
        </p:nvSpPr>
        <p:spPr bwMode="auto">
          <a:xfrm>
            <a:off x="5795963" y="6146800"/>
            <a:ext cx="33480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Ewa Partum, Poezja aktywna: </a:t>
            </a:r>
          </a:p>
          <a:p>
            <a:r>
              <a:rPr lang="pl-PL" altLang="pl-PL" sz="1400"/>
              <a:t>Tadeusz Peiper, Bezokoliczniki, 2009,</a:t>
            </a:r>
          </a:p>
        </p:txBody>
      </p:sp>
      <p:pic>
        <p:nvPicPr>
          <p:cNvPr id="1229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773238"/>
            <a:ext cx="31940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pole tekstowe 6"/>
          <p:cNvSpPr txBox="1">
            <a:spLocks noChangeArrowheads="1"/>
          </p:cNvSpPr>
          <p:nvPr/>
        </p:nvSpPr>
        <p:spPr bwMode="auto">
          <a:xfrm>
            <a:off x="250825" y="5426075"/>
            <a:ext cx="326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400"/>
              <a:t>Ewa Partum, </a:t>
            </a:r>
            <a:r>
              <a:rPr lang="pl-PL" altLang="pl-PL" sz="1400" i="1"/>
              <a:t>Legalność przestrzeni</a:t>
            </a:r>
          </a:p>
          <a:p>
            <a:r>
              <a:rPr lang="pl-PL" altLang="pl-PL" sz="1400"/>
              <a:t>instalacja na Placu Wolności w Łodzi, 1971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790575"/>
            <a:ext cx="2254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5765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pole tekstowe 1"/>
          <p:cNvSpPr txBox="1">
            <a:spLocks noChangeArrowheads="1"/>
          </p:cNvSpPr>
          <p:nvPr/>
        </p:nvSpPr>
        <p:spPr bwMode="auto">
          <a:xfrm>
            <a:off x="6480175" y="2997200"/>
            <a:ext cx="2663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Anna Konik, </a:t>
            </a:r>
            <a:r>
              <a:rPr lang="pl-PL" altLang="pl-PL" sz="1400" i="1"/>
              <a:t>Moje włosy</a:t>
            </a:r>
            <a:r>
              <a:rPr lang="pl-PL" altLang="pl-PL" sz="1400"/>
              <a:t>,  1998.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04838" y="87313"/>
            <a:ext cx="7927975" cy="1470025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Sztuka zdarzeniowa:</a:t>
            </a:r>
            <a:b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performance i happening</a:t>
            </a:r>
          </a:p>
        </p:txBody>
      </p:sp>
      <p:sp>
        <p:nvSpPr>
          <p:cNvPr id="14339" name="Podtytuł 2"/>
          <p:cNvSpPr>
            <a:spLocks noGrp="1"/>
          </p:cNvSpPr>
          <p:nvPr>
            <p:ph type="subTitle" idx="1"/>
          </p:nvPr>
        </p:nvSpPr>
        <p:spPr>
          <a:xfrm>
            <a:off x="179388" y="1819275"/>
            <a:ext cx="4464050" cy="1754188"/>
          </a:xfrm>
        </p:spPr>
        <p:txBody>
          <a:bodyPr/>
          <a:lstStyle/>
          <a:p>
            <a:pPr algn="just"/>
            <a:r>
              <a:rPr lang="pl-PL" altLang="pl-PL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Happening</a:t>
            </a:r>
            <a:r>
              <a:rPr lang="pl-PL" altLang="pl-PL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działanie o luźnym przebiegu, otwarte na partycypację ze strony widzów. Często w przestrzeni publicznej.</a:t>
            </a:r>
          </a:p>
          <a:p>
            <a:pPr algn="just"/>
            <a:r>
              <a:rPr lang="pl-PL" altLang="pl-PL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 Polsce np. Tadeusz Kantor, Pomarańczowa Alternatywa, Paweł Althamer</a:t>
            </a:r>
          </a:p>
          <a:p>
            <a:pPr algn="just"/>
            <a:endParaRPr lang="pl-PL" altLang="pl-PL" sz="1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altLang="pl-PL" sz="1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Prostokąt 4"/>
          <p:cNvSpPr>
            <a:spLocks noChangeArrowheads="1"/>
          </p:cNvSpPr>
          <p:nvPr/>
        </p:nvSpPr>
        <p:spPr bwMode="auto">
          <a:xfrm>
            <a:off x="4743450" y="4911725"/>
            <a:ext cx="3500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000">
                <a:solidFill>
                  <a:schemeClr val="bg1"/>
                </a:solidFill>
              </a:rPr>
              <a:t>Joseph Bueys -  </a:t>
            </a:r>
            <a:r>
              <a:rPr lang="pl-PL" altLang="pl-PL" sz="1000" i="1">
                <a:solidFill>
                  <a:schemeClr val="bg1"/>
                </a:solidFill>
              </a:rPr>
              <a:t>I like America and America likes me</a:t>
            </a:r>
            <a:endParaRPr lang="pl-PL" altLang="pl-PL" sz="800" b="1">
              <a:solidFill>
                <a:schemeClr val="bg1"/>
              </a:solidFill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pole tekstowe 1"/>
          <p:cNvSpPr txBox="1">
            <a:spLocks noChangeArrowheads="1"/>
          </p:cNvSpPr>
          <p:nvPr/>
        </p:nvSpPr>
        <p:spPr bwMode="auto">
          <a:xfrm>
            <a:off x="6011863" y="6237288"/>
            <a:ext cx="302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KwieKulik, </a:t>
            </a:r>
            <a:r>
              <a:rPr lang="pl-PL" altLang="pl-PL" sz="1400" i="1"/>
              <a:t>Działanie na głowę, </a:t>
            </a:r>
            <a:r>
              <a:rPr lang="pl-PL" altLang="pl-PL" sz="1400"/>
              <a:t>1978.</a:t>
            </a:r>
          </a:p>
        </p:txBody>
      </p:sp>
      <p:sp>
        <p:nvSpPr>
          <p:cNvPr id="14343" name="pole tekstowe 2"/>
          <p:cNvSpPr txBox="1">
            <a:spLocks noChangeArrowheads="1"/>
          </p:cNvSpPr>
          <p:nvPr/>
        </p:nvSpPr>
        <p:spPr bwMode="auto">
          <a:xfrm>
            <a:off x="4814888" y="1828800"/>
            <a:ext cx="41497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pl-PL" altLang="pl-PL">
                <a:latin typeface="Times New Roman" pitchFamily="18" charset="0"/>
                <a:cs typeface="Times New Roman" pitchFamily="18" charset="0"/>
              </a:rPr>
              <a:t> – działanie artystyczne dokonujące się przed publicznością. Jego medium jest ciało artysty i jego gesty. Przebieg zależny często od reakcji widzów</a:t>
            </a:r>
            <a:br>
              <a:rPr lang="pl-PL" altLang="pl-PL">
                <a:latin typeface="Times New Roman" pitchFamily="18" charset="0"/>
                <a:cs typeface="Times New Roman" pitchFamily="18" charset="0"/>
              </a:rPr>
            </a:br>
            <a:r>
              <a:rPr lang="pl-PL" altLang="pl-PL">
                <a:latin typeface="Times New Roman" pitchFamily="18" charset="0"/>
                <a:cs typeface="Times New Roman" pitchFamily="18" charset="0"/>
              </a:rPr>
              <a:t>W Polsce np. duet KwieKulik, Katarzyna Kozyra</a:t>
            </a:r>
          </a:p>
          <a:p>
            <a:endParaRPr lang="pl-PL" altLang="pl-PL"/>
          </a:p>
        </p:txBody>
      </p:sp>
      <p:pic>
        <p:nvPicPr>
          <p:cNvPr id="14344" name="Obraz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3573463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Obraz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4198938"/>
            <a:ext cx="5516562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pole tekstowe 8"/>
          <p:cNvSpPr txBox="1">
            <a:spLocks noChangeArrowheads="1"/>
          </p:cNvSpPr>
          <p:nvPr/>
        </p:nvSpPr>
        <p:spPr bwMode="auto">
          <a:xfrm>
            <a:off x="250825" y="602138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Pomarańczowa Alternatywa, </a:t>
            </a:r>
            <a:r>
              <a:rPr lang="pl-PL" altLang="pl-PL" sz="1400" i="1"/>
              <a:t>Precz z </a:t>
            </a:r>
            <a:r>
              <a:rPr lang="pl-PL" altLang="pl-PL" sz="1400"/>
              <a:t>(U)pałami, </a:t>
            </a:r>
            <a:r>
              <a:rPr lang="pl-PL" altLang="pl-PL" sz="1400" i="1"/>
              <a:t>1987</a:t>
            </a:r>
            <a:endParaRPr lang="pl-PL" altLang="pl-PL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lga\AppData\Local\Temp\Temp2_Zdjecia lepszej jakosci.zip\Artur Żmijewski\Zachęta\Diwa_Reinkarnac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-36513" y="6021388"/>
            <a:ext cx="3816351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5364" name="pole tekstowe 1"/>
          <p:cNvSpPr txBox="1">
            <a:spLocks noChangeArrowheads="1"/>
          </p:cNvSpPr>
          <p:nvPr/>
        </p:nvSpPr>
        <p:spPr bwMode="auto">
          <a:xfrm>
            <a:off x="250825" y="6073775"/>
            <a:ext cx="4319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Katarzyna Kozyra , Diva. Reinkarnacja, 2005.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30888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pole tekstowe 2"/>
          <p:cNvSpPr txBox="1">
            <a:spLocks noChangeArrowheads="1"/>
          </p:cNvSpPr>
          <p:nvPr/>
        </p:nvSpPr>
        <p:spPr bwMode="auto">
          <a:xfrm>
            <a:off x="179388" y="3616325"/>
            <a:ext cx="8118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Joseph </a:t>
            </a:r>
            <a:r>
              <a:rPr lang="pl-PL" altLang="pl-PL" sz="1400" i="1"/>
              <a:t>Beuys</a:t>
            </a:r>
            <a:r>
              <a:rPr lang="pl-PL" altLang="pl-PL" sz="1400"/>
              <a:t> , I Like America and America Likes  Me, 1974 </a:t>
            </a:r>
          </a:p>
        </p:txBody>
      </p:sp>
      <p:pic>
        <p:nvPicPr>
          <p:cNvPr id="1638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360613"/>
            <a:ext cx="299878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Prostokąt 1"/>
          <p:cNvSpPr>
            <a:spLocks noChangeArrowheads="1"/>
          </p:cNvSpPr>
          <p:nvPr/>
        </p:nvSpPr>
        <p:spPr bwMode="auto">
          <a:xfrm>
            <a:off x="6011863" y="5949950"/>
            <a:ext cx="28082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Mariola Przyjemska, </a:t>
            </a:r>
          </a:p>
          <a:p>
            <a:r>
              <a:rPr lang="pl-PL" altLang="pl-PL" sz="1400" i="1"/>
              <a:t>Seven Arts - </a:t>
            </a:r>
            <a:r>
              <a:rPr lang="pl-PL" altLang="pl-PL" sz="1400"/>
              <a:t>Boy's Coyote,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ctrTitle"/>
          </p:nvPr>
        </p:nvSpPr>
        <p:spPr>
          <a:xfrm>
            <a:off x="539750" y="115888"/>
            <a:ext cx="7875588" cy="1512887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Pomysły na pracę z Uczniami</a:t>
            </a:r>
          </a:p>
        </p:txBody>
      </p:sp>
      <p:sp>
        <p:nvSpPr>
          <p:cNvPr id="9219" name="Podtytuł 2"/>
          <p:cNvSpPr>
            <a:spLocks noGrp="1"/>
          </p:cNvSpPr>
          <p:nvPr>
            <p:ph type="subTitle" idx="1"/>
          </p:nvPr>
        </p:nvSpPr>
        <p:spPr>
          <a:xfrm>
            <a:off x="250825" y="1700213"/>
            <a:ext cx="8713788" cy="46799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 nazywamy sztuką? – różnorodność definicji sztuki, wartościowań estetycznych i form artystycznych.</a:t>
            </a:r>
          </a:p>
          <a:p>
            <a:pPr algn="l">
              <a:defRPr/>
            </a:pPr>
            <a:r>
              <a:rPr lang="pl-PL" altLang="pl-PL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(wiedza z zakresu historii sztuki i estetyki)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 być świadomym odbiorcą sztuki? – nawiązania artystyczne do sztuki dawnej, polityki, kultury masowej, przemian społecznych. </a:t>
            </a:r>
          </a:p>
          <a:p>
            <a:pPr algn="l">
              <a:defRPr/>
            </a:pPr>
            <a:r>
              <a:rPr lang="pl-PL" altLang="pl-P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altLang="pl-PL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(umiejętność odnajdowania różnorodnych odniesień sztuki współczesnej,   uzasadnienie poszukiwań w innych dziedzinach wiedzy)</a:t>
            </a:r>
            <a:endParaRPr lang="pl-PL" altLang="pl-PL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pl-PL" altLang="pl-PL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Sztuka wokół nas – akcje artystyczne w najbliższym otoczeniu.</a:t>
            </a:r>
          </a:p>
          <a:p>
            <a:pPr algn="l">
              <a:defRPr/>
            </a:pPr>
            <a:r>
              <a:rPr lang="pl-PL" altLang="pl-PL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(umiejętność obserwacji, kreatywna partycypacja w życiu publicznym, różnorodność form społecznego dialogu, artystyczna ekspresja sądów i emocji)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alt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Łącznik prosty 3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ctrTitle"/>
          </p:nvPr>
        </p:nvSpPr>
        <p:spPr>
          <a:xfrm>
            <a:off x="684213" y="246063"/>
            <a:ext cx="7804150" cy="1152525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Współczesne nawiązania do polskiej neoawangardy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pole tekstowe 2"/>
          <p:cNvSpPr txBox="1">
            <a:spLocks noChangeArrowheads="1"/>
          </p:cNvSpPr>
          <p:nvPr/>
        </p:nvSpPr>
        <p:spPr bwMode="auto">
          <a:xfrm>
            <a:off x="468313" y="5872163"/>
            <a:ext cx="38163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Marcin Maciejowski, </a:t>
            </a:r>
          </a:p>
          <a:p>
            <a:r>
              <a:rPr lang="pl-PL" altLang="pl-PL" sz="1400" i="1"/>
              <a:t>Bereś</a:t>
            </a:r>
            <a:r>
              <a:rPr lang="pl-PL" altLang="pl-PL" sz="1400"/>
              <a:t>, 2007</a:t>
            </a:r>
          </a:p>
        </p:txBody>
      </p:sp>
      <p:pic>
        <p:nvPicPr>
          <p:cNvPr id="18437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58950"/>
            <a:ext cx="41148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762125"/>
            <a:ext cx="360045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pole tekstowe 2"/>
          <p:cNvSpPr txBox="1">
            <a:spLocks noChangeArrowheads="1"/>
          </p:cNvSpPr>
          <p:nvPr/>
        </p:nvSpPr>
        <p:spPr bwMode="auto">
          <a:xfrm>
            <a:off x="5292725" y="5497513"/>
            <a:ext cx="3382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Marcin Maciejowski, </a:t>
            </a:r>
          </a:p>
          <a:p>
            <a:r>
              <a:rPr lang="pl-PL" altLang="pl-PL" sz="1400" i="1"/>
              <a:t>T. Kantor nad grobem Dalego</a:t>
            </a:r>
            <a:r>
              <a:rPr lang="pl-PL" altLang="pl-PL" sz="1400"/>
              <a:t>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466725" y="317500"/>
            <a:ext cx="8208963" cy="1557338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Realizm grupy Ładnie</a:t>
            </a:r>
          </a:p>
        </p:txBody>
      </p:sp>
      <p:pic>
        <p:nvPicPr>
          <p:cNvPr id="19459" name="Picture 2" descr="C:\Users\Olga\AppData\Local\Temp\Temp2_Zdjecia lepszej jakosci.zip\Wilhelm Sasnal\Anka - 45x50cm, 2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92438"/>
            <a:ext cx="38163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Prostokąt 4"/>
          <p:cNvSpPr>
            <a:spLocks noChangeArrowheads="1"/>
          </p:cNvSpPr>
          <p:nvPr/>
        </p:nvSpPr>
        <p:spPr bwMode="auto">
          <a:xfrm>
            <a:off x="252413" y="6434138"/>
            <a:ext cx="18716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>
                <a:solidFill>
                  <a:schemeClr val="tx2"/>
                </a:solidFill>
              </a:rPr>
              <a:t>Wilhelm Sasnal - </a:t>
            </a:r>
            <a:r>
              <a:rPr lang="pl-PL" altLang="pl-PL" sz="1400" i="1">
                <a:solidFill>
                  <a:schemeClr val="tx2"/>
                </a:solidFill>
              </a:rPr>
              <a:t>Anka</a:t>
            </a:r>
          </a:p>
        </p:txBody>
      </p:sp>
      <p:pic>
        <p:nvPicPr>
          <p:cNvPr id="19461" name="Picture 2" descr="C:\Users\Olga\AppData\Local\Temp\Temp2_Zdjecia lepszej jakosci.zip\Rafał Bujnowski\Schemat malowania papieża\Rafał Bujnowski, Schemat malowania papieża, 2001, olej na płótnie, 120 x 120 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997200"/>
            <a:ext cx="338455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Prostokąt 6"/>
          <p:cNvSpPr>
            <a:spLocks noChangeArrowheads="1"/>
          </p:cNvSpPr>
          <p:nvPr/>
        </p:nvSpPr>
        <p:spPr bwMode="auto">
          <a:xfrm>
            <a:off x="4859338" y="6434138"/>
            <a:ext cx="3562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400">
                <a:solidFill>
                  <a:schemeClr val="tx2"/>
                </a:solidFill>
              </a:rPr>
              <a:t>Rafał Bujnowski - </a:t>
            </a:r>
            <a:r>
              <a:rPr lang="pl-PL" altLang="pl-PL" sz="1400" i="1">
                <a:solidFill>
                  <a:schemeClr val="tx2"/>
                </a:solidFill>
              </a:rPr>
              <a:t>Schemat malowania papieża</a:t>
            </a:r>
          </a:p>
        </p:txBody>
      </p:sp>
      <p:cxnSp>
        <p:nvCxnSpPr>
          <p:cNvPr id="8" name="Łącznik prosty 7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pole tekstowe 10"/>
          <p:cNvSpPr txBox="1">
            <a:spLocks noChangeArrowheads="1"/>
          </p:cNvSpPr>
          <p:nvPr/>
        </p:nvSpPr>
        <p:spPr bwMode="auto">
          <a:xfrm>
            <a:off x="395288" y="1700213"/>
            <a:ext cx="82089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Grupa krakowskich artystów 1995-2001.  Członkowie: Marek Firek, Józef Tomczyk,</a:t>
            </a:r>
            <a:r>
              <a:rPr lang="pl-PL" altLang="pl-PL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Marcin Maciejowski,  Rafał Bujnowski, Wilhelm Sasnal </a:t>
            </a:r>
          </a:p>
          <a:p>
            <a:endParaRPr lang="pl-PL" altLang="pl-PL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altLang="pl-PL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Tradycyjne techniki artystyczne (gł. malarstwo olejne), aktualne tematy, realizm</a:t>
            </a:r>
          </a:p>
          <a:p>
            <a:endParaRPr lang="pl-PL" altLang="pl-PL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altLang="pl-PL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950" y="549275"/>
            <a:ext cx="3217863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pole tekstowe 2"/>
          <p:cNvSpPr txBox="1">
            <a:spLocks noChangeArrowheads="1"/>
          </p:cNvSpPr>
          <p:nvPr/>
        </p:nvSpPr>
        <p:spPr bwMode="auto">
          <a:xfrm>
            <a:off x="539750" y="5713413"/>
            <a:ext cx="3671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Leonardo da Vinci,   Mona Lisa, 1503 – 1517</a:t>
            </a:r>
          </a:p>
        </p:txBody>
      </p:sp>
      <p:pic>
        <p:nvPicPr>
          <p:cNvPr id="2048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60388"/>
            <a:ext cx="3311525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pole tekstowe 2"/>
          <p:cNvSpPr txBox="1">
            <a:spLocks noChangeArrowheads="1"/>
          </p:cNvSpPr>
          <p:nvPr/>
        </p:nvSpPr>
        <p:spPr bwMode="auto">
          <a:xfrm>
            <a:off x="5292725" y="5713413"/>
            <a:ext cx="3600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Św. </a:t>
            </a:r>
            <a:r>
              <a:rPr lang="pl-PL" altLang="pl-PL" sz="1400" i="1"/>
              <a:t>Anna Samotrzecia</a:t>
            </a:r>
            <a:r>
              <a:rPr lang="pl-PL" altLang="pl-PL" sz="1400"/>
              <a:t>, 1506-1513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brysia\Documents\sztuka polska redakcja tekstów dla pani Irminy\prezentacja na zajęcia z nauczycielami\wenus-z-milo-aphrodite-of-mi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989138"/>
            <a:ext cx="2419350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ytuł 1"/>
          <p:cNvSpPr>
            <a:spLocks noGrp="1"/>
          </p:cNvSpPr>
          <p:nvPr>
            <p:ph type="ctrTitle"/>
          </p:nvPr>
        </p:nvSpPr>
        <p:spPr>
          <a:xfrm>
            <a:off x="323850" y="534988"/>
            <a:ext cx="8443913" cy="1152525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Co nazywamy sztuką?</a:t>
            </a:r>
          </a:p>
        </p:txBody>
      </p:sp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287338" y="1557338"/>
            <a:ext cx="7092950" cy="5229225"/>
          </a:xfrm>
        </p:spPr>
        <p:txBody>
          <a:bodyPr/>
          <a:lstStyle/>
          <a:p>
            <a:pPr algn="l">
              <a:defRPr/>
            </a:pPr>
            <a:endParaRPr lang="pl-PL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pl-PL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Definicje i zakres pojęcia sztuki zmieniają się historycznie.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i="1" kern="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kern="0" dirty="0">
                <a:solidFill>
                  <a:schemeClr val="tx1"/>
                </a:solidFill>
              </a:rPr>
              <a:t>Starożytność</a:t>
            </a:r>
            <a:r>
              <a:rPr lang="pl-PL" sz="1800" b="1" kern="0" dirty="0" smtClean="0">
                <a:solidFill>
                  <a:schemeClr val="tx1"/>
                </a:solidFill>
              </a:rPr>
              <a:t>:</a:t>
            </a:r>
            <a:r>
              <a:rPr lang="pl-PL" sz="1800" b="1" i="1" kern="0" dirty="0" smtClean="0">
                <a:solidFill>
                  <a:schemeClr val="tx1"/>
                </a:solidFill>
              </a:rPr>
              <a:t> </a:t>
            </a:r>
            <a:r>
              <a:rPr lang="pl-PL" sz="1800" b="1" i="1" kern="0" dirty="0" err="1" smtClean="0">
                <a:solidFill>
                  <a:schemeClr val="tx1"/>
                </a:solidFill>
              </a:rPr>
              <a:t>Techne</a:t>
            </a:r>
            <a:r>
              <a:rPr lang="pl-PL" sz="1800" b="1" kern="0" dirty="0" smtClean="0">
                <a:solidFill>
                  <a:schemeClr val="tx1"/>
                </a:solidFill>
              </a:rPr>
              <a:t> </a:t>
            </a:r>
            <a:r>
              <a:rPr lang="pl-PL" sz="1800" b="1" kern="0" dirty="0">
                <a:solidFill>
                  <a:schemeClr val="tx1"/>
                </a:solidFill>
              </a:rPr>
              <a:t>jako umiejętność wytwarzania rzeczy wedle reguł </a:t>
            </a:r>
            <a:r>
              <a:rPr lang="pl-PL" sz="1800" kern="0" dirty="0">
                <a:solidFill>
                  <a:schemeClr val="tx1"/>
                </a:solidFill>
              </a:rPr>
              <a:t>(</a:t>
            </a:r>
            <a:r>
              <a:rPr lang="pl-PL" sz="1800" kern="0" dirty="0" smtClean="0">
                <a:solidFill>
                  <a:schemeClr val="tx1"/>
                </a:solidFill>
              </a:rPr>
              <a:t>kunszt, technika) – architektura, </a:t>
            </a:r>
            <a:r>
              <a:rPr lang="pl-PL" sz="1800" kern="0" dirty="0">
                <a:solidFill>
                  <a:schemeClr val="tx1"/>
                </a:solidFill>
              </a:rPr>
              <a:t>rzeźba, arytmetyka, logika oraz rzemiosła: stolarstwo, </a:t>
            </a:r>
            <a:r>
              <a:rPr lang="pl-PL" sz="1800" kern="0" dirty="0" smtClean="0">
                <a:solidFill>
                  <a:schemeClr val="tx1"/>
                </a:solidFill>
              </a:rPr>
              <a:t>krawiectwo.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kern="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kern="0" dirty="0">
                <a:solidFill>
                  <a:schemeClr val="tx1"/>
                </a:solidFill>
              </a:rPr>
              <a:t>Średniowiecze: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1" kern="0" dirty="0">
              <a:solidFill>
                <a:schemeClr val="tx1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kern="0" dirty="0">
                <a:solidFill>
                  <a:schemeClr val="tx1"/>
                </a:solidFill>
              </a:rPr>
              <a:t>Rozróżnienie na sztuki wolne (wyzwolone) i mechaniczne.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kern="0" dirty="0">
              <a:solidFill>
                <a:schemeClr val="tx1"/>
              </a:solidFill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kern="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kern="0" dirty="0">
                <a:solidFill>
                  <a:schemeClr val="tx1"/>
                </a:solidFill>
              </a:rPr>
              <a:t>    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3" descr="C:\Users\Gabrysia\Documents\sztuka polska redakcja tekstów dla pani Irminy\prezentacja na zajęcia z nauczycielami\notre-dame-paris-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537075"/>
            <a:ext cx="30972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23850"/>
            <a:ext cx="72009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pole tekstowe 1"/>
          <p:cNvSpPr txBox="1">
            <a:spLocks noChangeArrowheads="1"/>
          </p:cNvSpPr>
          <p:nvPr/>
        </p:nvSpPr>
        <p:spPr bwMode="auto">
          <a:xfrm>
            <a:off x="968375" y="5367338"/>
            <a:ext cx="4824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Wilhelm Sasnal, </a:t>
            </a:r>
            <a:r>
              <a:rPr lang="pl-PL" altLang="pl-PL" sz="1400" i="1"/>
              <a:t>Anka in Tokyo</a:t>
            </a:r>
            <a:r>
              <a:rPr lang="pl-PL" altLang="pl-PL" sz="1400"/>
              <a:t>, 2006.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ctrTitle"/>
          </p:nvPr>
        </p:nvSpPr>
        <p:spPr>
          <a:xfrm>
            <a:off x="682625" y="692150"/>
            <a:ext cx="7777163" cy="792163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Sztuka krytyczna</a:t>
            </a:r>
          </a:p>
        </p:txBody>
      </p:sp>
      <p:sp>
        <p:nvSpPr>
          <p:cNvPr id="22531" name="Podtytuł 2"/>
          <p:cNvSpPr>
            <a:spLocks noGrp="1"/>
          </p:cNvSpPr>
          <p:nvPr>
            <p:ph type="subTitle" idx="1"/>
          </p:nvPr>
        </p:nvSpPr>
        <p:spPr>
          <a:xfrm>
            <a:off x="539750" y="1800225"/>
            <a:ext cx="7993063" cy="5157788"/>
          </a:xfrm>
        </p:spPr>
        <p:txBody>
          <a:bodyPr/>
          <a:lstStyle/>
          <a:p>
            <a:pPr algn="l">
              <a:lnSpc>
                <a:spcPct val="170000"/>
              </a:lnSpc>
            </a:pP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Polski nurt w sztuce lat 90.</a:t>
            </a:r>
          </a:p>
          <a:p>
            <a:pPr algn="l">
              <a:lnSpc>
                <a:spcPct val="170000"/>
              </a:lnSpc>
            </a:pPr>
            <a:r>
              <a:rPr lang="pl-PL" altLang="pl-PL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Główne nazwiska</a:t>
            </a: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Zbigniew Libera, Katarzyna Kozyra, Paweł Althamer, Katarzyna Górna, Grzegorz Klaman, Dorot Nieznalska, Joanna Rajkowska, Alicja Żebrowska i Artur Żmijewski.</a:t>
            </a:r>
          </a:p>
          <a:p>
            <a:pPr algn="l">
              <a:lnSpc>
                <a:spcPct val="170000"/>
              </a:lnSpc>
            </a:pPr>
            <a:r>
              <a:rPr lang="pl-PL" altLang="pl-PL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Cechy:</a:t>
            </a:r>
          </a:p>
          <a:p>
            <a:pPr algn="l">
              <a:lnSpc>
                <a:spcPct val="170000"/>
              </a:lnSpc>
            </a:pPr>
            <a:r>
              <a:rPr lang="pl-PL" altLang="pl-PL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Eksperymenty formalne</a:t>
            </a:r>
          </a:p>
          <a:p>
            <a:pPr algn="l">
              <a:lnSpc>
                <a:spcPct val="170000"/>
              </a:lnSpc>
            </a:pP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Krytyka tradycyjnej obyczajowości </a:t>
            </a:r>
          </a:p>
          <a:p>
            <a:pPr algn="l">
              <a:lnSpc>
                <a:spcPct val="170000"/>
              </a:lnSpc>
            </a:pP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Wskazywanie zagrożeń, jakie niesie ze sobą masowe społeczeństwo konsumpcyjne</a:t>
            </a:r>
          </a:p>
          <a:p>
            <a:pPr algn="l">
              <a:lnSpc>
                <a:spcPct val="170000"/>
              </a:lnSpc>
            </a:pP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Tematy związane z ciałem i jego obecnością w kulturze i przestrzeni publicznej</a:t>
            </a:r>
          </a:p>
          <a:p>
            <a:pPr algn="l">
              <a:lnSpc>
                <a:spcPct val="170000"/>
              </a:lnSpc>
            </a:pP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Badanie oddziaływania masowych mediów</a:t>
            </a:r>
          </a:p>
          <a:p>
            <a:pPr algn="l">
              <a:lnSpc>
                <a:spcPct val="170000"/>
              </a:lnSpc>
            </a:pPr>
            <a:r>
              <a:rPr lang="pl-PL" altLang="pl-PL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Z założenia polemiczna, czasem nawet skandalizująca 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ctrTitle"/>
          </p:nvPr>
        </p:nvSpPr>
        <p:spPr>
          <a:xfrm>
            <a:off x="395288" y="203200"/>
            <a:ext cx="8748712" cy="1239838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Nawiązania do sztuki dawnej i awangardowej, historii, kultury popularnej</a:t>
            </a:r>
          </a:p>
        </p:txBody>
      </p:sp>
      <p:sp>
        <p:nvSpPr>
          <p:cNvPr id="23555" name="Podtytuł 2"/>
          <p:cNvSpPr>
            <a:spLocks noGrp="1"/>
          </p:cNvSpPr>
          <p:nvPr>
            <p:ph type="subTitle" idx="1"/>
          </p:nvPr>
        </p:nvSpPr>
        <p:spPr>
          <a:xfrm>
            <a:off x="214313" y="3648075"/>
            <a:ext cx="1714500" cy="428625"/>
          </a:xfrm>
        </p:spPr>
        <p:txBody>
          <a:bodyPr/>
          <a:lstStyle/>
          <a:p>
            <a:pPr algn="l"/>
            <a:r>
              <a:rPr lang="pl-PL" altLang="pl-PL" sz="1000" smtClean="0">
                <a:solidFill>
                  <a:schemeClr val="bg1"/>
                </a:solidFill>
              </a:rPr>
              <a:t>Ilia Riepin, </a:t>
            </a:r>
            <a:r>
              <a:rPr lang="pl-PL" altLang="pl-PL" sz="1000" i="1" smtClean="0">
                <a:solidFill>
                  <a:schemeClr val="bg1"/>
                </a:solidFill>
              </a:rPr>
              <a:t>Burłacy na Wołdze</a:t>
            </a:r>
          </a:p>
        </p:txBody>
      </p:sp>
      <p:pic>
        <p:nvPicPr>
          <p:cNvPr id="23556" name="Picture 2" descr="C:\Users\Gabrysia\Documents\sztuka polska redakcja tekstów dla pani Irminy\prezentacja na zajęcia z nauczycielami\Ilia_Efimovich_Repin_(1844-1930)_-_Volga_Boatmen_(1870-18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3213"/>
            <a:ext cx="45720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C:\Users\Olga\AppData\Local\Temp\Temp2_Zdjecia lepszej jakosci.zip\Paweł Althamer\Burłacy\IMG_7086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8" y="3695700"/>
            <a:ext cx="47466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5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pole tekstowe 1"/>
          <p:cNvSpPr txBox="1">
            <a:spLocks noChangeArrowheads="1"/>
          </p:cNvSpPr>
          <p:nvPr/>
        </p:nvSpPr>
        <p:spPr bwMode="auto">
          <a:xfrm>
            <a:off x="4668838" y="2473325"/>
            <a:ext cx="278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400"/>
              <a:t>Ilja Riepin, </a:t>
            </a:r>
            <a:r>
              <a:rPr lang="pl-PL" altLang="pl-PL" sz="1400" i="1"/>
              <a:t>Burłacy na Wołdze</a:t>
            </a:r>
            <a:r>
              <a:rPr lang="pl-PL" altLang="pl-PL" sz="1400"/>
              <a:t>, 1873</a:t>
            </a:r>
          </a:p>
        </p:txBody>
      </p:sp>
      <p:sp>
        <p:nvSpPr>
          <p:cNvPr id="23560" name="pole tekstowe 2"/>
          <p:cNvSpPr txBox="1">
            <a:spLocks noChangeArrowheads="1"/>
          </p:cNvSpPr>
          <p:nvPr/>
        </p:nvSpPr>
        <p:spPr bwMode="auto">
          <a:xfrm>
            <a:off x="2122488" y="5353050"/>
            <a:ext cx="2881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Paweł Althamer, </a:t>
            </a:r>
            <a:r>
              <a:rPr lang="pl-PL" altLang="pl-PL" sz="1400" i="1"/>
              <a:t>Burłacy</a:t>
            </a:r>
            <a:r>
              <a:rPr lang="pl-PL" altLang="pl-PL" sz="1400"/>
              <a:t>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pole tekstowe 3"/>
          <p:cNvSpPr txBox="1">
            <a:spLocks noChangeArrowheads="1"/>
          </p:cNvSpPr>
          <p:nvPr/>
        </p:nvSpPr>
        <p:spPr bwMode="auto">
          <a:xfrm>
            <a:off x="242888" y="3552825"/>
            <a:ext cx="41846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>
                <a:solidFill>
                  <a:schemeClr val="tx2"/>
                </a:solidFill>
              </a:rPr>
              <a:t>Balet </a:t>
            </a:r>
            <a:r>
              <a:rPr lang="pl-PL" altLang="pl-PL" sz="1400" i="1">
                <a:solidFill>
                  <a:schemeClr val="tx2"/>
                </a:solidFill>
              </a:rPr>
              <a:t>Święto wiosny </a:t>
            </a:r>
            <a:r>
              <a:rPr lang="pl-PL" altLang="pl-PL" sz="1400">
                <a:solidFill>
                  <a:schemeClr val="tx2"/>
                </a:solidFill>
              </a:rPr>
              <a:t>Igora Strawińskiego</a:t>
            </a:r>
            <a:r>
              <a:rPr lang="pl-PL" altLang="pl-PL" sz="1400" i="1">
                <a:solidFill>
                  <a:schemeClr val="tx2"/>
                </a:solidFill>
              </a:rPr>
              <a:t>,</a:t>
            </a:r>
            <a:r>
              <a:rPr lang="pl-PL" altLang="pl-PL" sz="1400">
                <a:solidFill>
                  <a:schemeClr val="tx2"/>
                </a:solidFill>
              </a:rPr>
              <a:t>1913, </a:t>
            </a:r>
          </a:p>
          <a:p>
            <a:r>
              <a:rPr lang="pl-PL" altLang="pl-PL" sz="1400">
                <a:solidFill>
                  <a:schemeClr val="tx2"/>
                </a:solidFill>
              </a:rPr>
              <a:t>Choreografia – Wacław Niżyński, rekonstrukcja</a:t>
            </a:r>
          </a:p>
          <a:p>
            <a:endParaRPr lang="pl-PL" altLang="pl-PL" sz="1400">
              <a:solidFill>
                <a:schemeClr val="tx2"/>
              </a:solidFill>
            </a:endParaRPr>
          </a:p>
          <a:p>
            <a:endParaRPr lang="pl-PL" altLang="pl-PL" sz="1400">
              <a:solidFill>
                <a:schemeClr val="tx2"/>
              </a:solidFill>
            </a:endParaRPr>
          </a:p>
        </p:txBody>
      </p:sp>
      <p:pic>
        <p:nvPicPr>
          <p:cNvPr id="24580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504348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888" y="-211138"/>
            <a:ext cx="4365625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79388" y="3716338"/>
            <a:ext cx="8964612" cy="11699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chemeClr val="tx2"/>
                </a:solidFill>
                <a:latin typeface="Calibri"/>
                <a:cs typeface="+mn-cs"/>
              </a:rPr>
              <a:t>Katarzyna </a:t>
            </a:r>
            <a:r>
              <a:rPr lang="en-US" sz="1400" kern="0" dirty="0" err="1">
                <a:solidFill>
                  <a:schemeClr val="tx2"/>
                </a:solidFill>
                <a:latin typeface="Calibri"/>
                <a:cs typeface="+mn-cs"/>
              </a:rPr>
              <a:t>Kozyra</a:t>
            </a:r>
            <a:r>
              <a:rPr lang="en-US" sz="1400" kern="0" dirty="0">
                <a:solidFill>
                  <a:schemeClr val="tx2"/>
                </a:solidFill>
                <a:latin typeface="Calibri"/>
                <a:cs typeface="+mn-cs"/>
              </a:rPr>
              <a:t> </a:t>
            </a:r>
            <a:r>
              <a:rPr lang="pl-PL" sz="1400" kern="0" dirty="0">
                <a:solidFill>
                  <a:schemeClr val="tx2"/>
                </a:solidFill>
                <a:latin typeface="Calibri"/>
                <a:cs typeface="+mn-cs"/>
              </a:rPr>
              <a:t>, Święto wiosny, 1999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chemeClr val="tx2"/>
                </a:solidFill>
                <a:latin typeface="Calibri"/>
                <a:cs typeface="+mn-cs"/>
              </a:rPr>
              <a:t>siedmiokanałowa instalacja wideo, technika animacji </a:t>
            </a:r>
            <a:r>
              <a:rPr lang="pl-PL" sz="1400" kern="0" dirty="0" err="1">
                <a:solidFill>
                  <a:schemeClr val="tx2"/>
                </a:solidFill>
                <a:latin typeface="Calibri"/>
                <a:cs typeface="+mn-cs"/>
              </a:rPr>
              <a:t>poklatkowej</a:t>
            </a:r>
            <a:endParaRPr lang="pl-PL" sz="1400" kern="0" dirty="0">
              <a:solidFill>
                <a:schemeClr val="tx2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kern="0" dirty="0">
              <a:solidFill>
                <a:schemeClr val="tx2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chemeClr val="tx2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kern="0" dirty="0">
              <a:solidFill>
                <a:schemeClr val="tx2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Olga\AppData\Local\Temp\Temp2_Zdjecia lepszej jakosci.zip\Zbigniew Libera\Obóz koncentracyjny\IMG_7646 k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pole tekstowe 1"/>
          <p:cNvSpPr txBox="1">
            <a:spLocks noChangeArrowheads="1"/>
          </p:cNvSpPr>
          <p:nvPr/>
        </p:nvSpPr>
        <p:spPr bwMode="auto">
          <a:xfrm>
            <a:off x="0" y="6308725"/>
            <a:ext cx="3348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Zbigniew Libera, </a:t>
            </a:r>
            <a:r>
              <a:rPr lang="pl-PL" altLang="pl-PL" sz="1400" i="1"/>
              <a:t>Lego</a:t>
            </a:r>
            <a:r>
              <a:rPr lang="pl-PL" altLang="pl-PL" sz="1400"/>
              <a:t>, 1996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Podtytuł 2"/>
          <p:cNvSpPr>
            <a:spLocks noGrp="1"/>
          </p:cNvSpPr>
          <p:nvPr>
            <p:ph type="title"/>
          </p:nvPr>
        </p:nvSpPr>
        <p:spPr>
          <a:xfrm>
            <a:off x="327025" y="319088"/>
            <a:ext cx="8435975" cy="1079500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Prowokacje artystyczne: religijne, </a:t>
            </a:r>
            <a:b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obyczajowe, estetyczne</a:t>
            </a:r>
          </a:p>
        </p:txBody>
      </p:sp>
      <p:pic>
        <p:nvPicPr>
          <p:cNvPr id="27652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881313"/>
            <a:ext cx="9217026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pole tekstowe 1"/>
          <p:cNvSpPr txBox="1">
            <a:spLocks noChangeArrowheads="1"/>
          </p:cNvSpPr>
          <p:nvPr/>
        </p:nvSpPr>
        <p:spPr bwMode="auto">
          <a:xfrm>
            <a:off x="212725" y="4851400"/>
            <a:ext cx="4143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400"/>
              <a:t>Hans Holbein Młodszy, </a:t>
            </a:r>
            <a:r>
              <a:rPr lang="pl-PL" altLang="pl-PL" sz="1400" i="1"/>
              <a:t>Chrystus w grobie</a:t>
            </a:r>
            <a:r>
              <a:rPr lang="pl-PL" altLang="pl-PL" sz="1400"/>
              <a:t>,  1521-1522</a:t>
            </a:r>
          </a:p>
          <a:p>
            <a:endParaRPr lang="pl-PL" altLang="pl-PL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5888"/>
            <a:ext cx="4446588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pole tekstowe 1"/>
          <p:cNvSpPr txBox="1">
            <a:spLocks noChangeArrowheads="1"/>
          </p:cNvSpPr>
          <p:nvPr/>
        </p:nvSpPr>
        <p:spPr bwMode="auto">
          <a:xfrm>
            <a:off x="4572000" y="5641975"/>
            <a:ext cx="3059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Jacques-Charles Bellange,</a:t>
            </a:r>
          </a:p>
          <a:p>
            <a:r>
              <a:rPr lang="pl-PL" altLang="pl-PL" sz="1400" i="1"/>
              <a:t>Magdalena w ekstazie, </a:t>
            </a:r>
            <a:r>
              <a:rPr lang="pl-PL" altLang="pl-PL" sz="1400"/>
              <a:t>XVII w.</a:t>
            </a:r>
          </a:p>
        </p:txBody>
      </p:sp>
      <p:pic>
        <p:nvPicPr>
          <p:cNvPr id="28676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3933825"/>
            <a:ext cx="43211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pole tekstowe 1"/>
          <p:cNvSpPr txBox="1">
            <a:spLocks noChangeArrowheads="1"/>
          </p:cNvSpPr>
          <p:nvPr/>
        </p:nvSpPr>
        <p:spPr bwMode="auto">
          <a:xfrm>
            <a:off x="179388" y="3625850"/>
            <a:ext cx="2663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Jacek Markiewicz, </a:t>
            </a:r>
            <a:r>
              <a:rPr lang="pl-PL" altLang="pl-PL" sz="1400" i="1"/>
              <a:t>Adoracja,1992</a:t>
            </a:r>
            <a:endParaRPr lang="pl-PL" altLang="pl-PL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765175"/>
            <a:ext cx="5543550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pole tekstowe 2"/>
          <p:cNvSpPr txBox="1">
            <a:spLocks noChangeArrowheads="1"/>
          </p:cNvSpPr>
          <p:nvPr/>
        </p:nvSpPr>
        <p:spPr bwMode="auto">
          <a:xfrm>
            <a:off x="1763713" y="4868863"/>
            <a:ext cx="3816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Dorota Nieznalska, </a:t>
            </a:r>
            <a:r>
              <a:rPr lang="pl-PL" altLang="pl-PL" sz="1400" i="1"/>
              <a:t>Pasja, </a:t>
            </a:r>
            <a:r>
              <a:rPr lang="pl-PL" altLang="pl-PL" sz="1400"/>
              <a:t>2001.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07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pole tekstowe 2"/>
          <p:cNvSpPr txBox="1">
            <a:spLocks noChangeArrowheads="1"/>
          </p:cNvSpPr>
          <p:nvPr/>
        </p:nvSpPr>
        <p:spPr bwMode="auto">
          <a:xfrm>
            <a:off x="4787900" y="328613"/>
            <a:ext cx="3384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Piero Manzoni, </a:t>
            </a:r>
            <a:r>
              <a:rPr lang="pl-PL" altLang="pl-PL" sz="1400" i="1"/>
              <a:t>Gówno artysty</a:t>
            </a:r>
            <a:r>
              <a:rPr lang="pl-PL" altLang="pl-PL" sz="1400"/>
              <a:t>, 1961 </a:t>
            </a:r>
          </a:p>
        </p:txBody>
      </p:sp>
      <p:pic>
        <p:nvPicPr>
          <p:cNvPr id="3072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563" y="3289300"/>
            <a:ext cx="5278437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pole tekstowe 2"/>
          <p:cNvSpPr txBox="1">
            <a:spLocks noChangeArrowheads="1"/>
          </p:cNvSpPr>
          <p:nvPr/>
        </p:nvSpPr>
        <p:spPr bwMode="auto">
          <a:xfrm>
            <a:off x="0" y="5949950"/>
            <a:ext cx="49323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Joanna Rajkowska, </a:t>
            </a:r>
            <a:r>
              <a:rPr lang="pl-PL" altLang="pl-PL" sz="1400" i="1"/>
              <a:t>Satysfakcja gwarantowana</a:t>
            </a:r>
            <a:r>
              <a:rPr lang="pl-PL" altLang="pl-PL" sz="1400"/>
              <a:t>, 2000.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ctrTitle"/>
          </p:nvPr>
        </p:nvSpPr>
        <p:spPr>
          <a:xfrm>
            <a:off x="376238" y="628650"/>
            <a:ext cx="8391525" cy="928688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Co wyróżnia sztukę?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0825" y="1557338"/>
            <a:ext cx="7634288" cy="5113337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 smtClean="0">
                <a:solidFill>
                  <a:schemeClr val="tx2"/>
                </a:solidFill>
              </a:rPr>
              <a:t>  Koniec </a:t>
            </a:r>
            <a:r>
              <a:rPr lang="pl-PL" sz="2000" b="1" kern="0" dirty="0">
                <a:solidFill>
                  <a:schemeClr val="tx2"/>
                </a:solidFill>
              </a:rPr>
              <a:t>XVII wieku </a:t>
            </a:r>
            <a:r>
              <a:rPr lang="pl-PL" sz="2000" kern="0" dirty="0">
                <a:solidFill>
                  <a:schemeClr val="tx2"/>
                </a:solidFill>
              </a:rPr>
              <a:t>:</a:t>
            </a:r>
            <a:endParaRPr lang="pl-PL" sz="2000" b="1" kern="0" dirty="0">
              <a:solidFill>
                <a:schemeClr val="tx2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kern="0" dirty="0">
              <a:solidFill>
                <a:schemeClr val="tx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chemeClr val="tx2"/>
                </a:solidFill>
              </a:rPr>
              <a:t>Sztuki plastyczne zaliczone do kategorii sztuk wyzwolonych.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chemeClr val="tx2"/>
                </a:solidFill>
              </a:rPr>
              <a:t>     Brak teoretycznego wyodrębnienia cechy wspólnej sztuk.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kern="0" dirty="0">
              <a:solidFill>
                <a:schemeClr val="tx2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kern="0" dirty="0">
              <a:solidFill>
                <a:schemeClr val="tx2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chemeClr val="tx2"/>
                </a:solidFill>
              </a:rPr>
              <a:t>    </a:t>
            </a:r>
            <a:r>
              <a:rPr lang="pl-PL" sz="2000" b="1" kern="0" dirty="0">
                <a:solidFill>
                  <a:schemeClr val="tx2"/>
                </a:solidFill>
              </a:rPr>
              <a:t>Koniec XVIII wieku: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kern="0" dirty="0">
              <a:solidFill>
                <a:schemeClr val="tx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chemeClr val="tx2"/>
                </a:solidFill>
              </a:rPr>
              <a:t>Ch. </a:t>
            </a:r>
            <a:r>
              <a:rPr lang="pl-PL" sz="2000" kern="0" dirty="0" err="1">
                <a:solidFill>
                  <a:schemeClr val="tx2"/>
                </a:solidFill>
              </a:rPr>
              <a:t>Batteux</a:t>
            </a:r>
            <a:r>
              <a:rPr lang="pl-PL" sz="2000" kern="0" dirty="0">
                <a:solidFill>
                  <a:schemeClr val="tx2"/>
                </a:solidFill>
              </a:rPr>
              <a:t>, </a:t>
            </a:r>
            <a:endParaRPr lang="pl-PL" sz="2000" kern="0" dirty="0" smtClean="0">
              <a:solidFill>
                <a:schemeClr val="tx2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kern="0" dirty="0" smtClean="0">
                <a:solidFill>
                  <a:schemeClr val="tx2"/>
                </a:solidFill>
              </a:rPr>
              <a:t>Sztuki </a:t>
            </a:r>
            <a:r>
              <a:rPr lang="pl-PL" sz="2000" i="1" kern="0" dirty="0">
                <a:solidFill>
                  <a:schemeClr val="tx2"/>
                </a:solidFill>
              </a:rPr>
              <a:t>piękne sprowadzone do jednej zasady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kern="0" dirty="0">
              <a:solidFill>
                <a:schemeClr val="tx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chemeClr val="tx2"/>
                </a:solidFill>
              </a:rPr>
              <a:t> Piękno cechą wyróżniającą sztuk.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kern="0" dirty="0">
              <a:solidFill>
                <a:schemeClr val="tx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chemeClr val="tx2"/>
                </a:solidFill>
              </a:rPr>
              <a:t>7 sztuk pięknych: malarstwo, rzeźba, architektura, muzyka, poezja, wymowa, taniec.</a:t>
            </a:r>
          </a:p>
          <a:p>
            <a:pPr algn="l">
              <a:defRPr/>
            </a:pPr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Łącznik prosty 11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Obraz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3141663"/>
            <a:ext cx="2555875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odtytuł 2"/>
          <p:cNvSpPr>
            <a:spLocks noGrp="1"/>
          </p:cNvSpPr>
          <p:nvPr>
            <p:ph type="subTitle" idx="1"/>
          </p:nvPr>
        </p:nvSpPr>
        <p:spPr>
          <a:xfrm>
            <a:off x="5292725" y="1844675"/>
            <a:ext cx="3600450" cy="4464050"/>
          </a:xfrm>
        </p:spPr>
        <p:txBody>
          <a:bodyPr/>
          <a:lstStyle/>
          <a:p>
            <a:pPr algn="l">
              <a:defRPr/>
            </a:pPr>
            <a:r>
              <a:rPr lang="pl-PL" altLang="pl-PL" sz="18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Street</a:t>
            </a:r>
            <a:r>
              <a:rPr lang="pl-PL" altLang="pl-PL" sz="1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art</a:t>
            </a:r>
            <a:r>
              <a:rPr lang="pl-PL" alt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sztuka ulicy</a:t>
            </a:r>
          </a:p>
          <a:p>
            <a:pPr algn="l"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l-PL" alt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raffiti, murale, </a:t>
            </a:r>
            <a:r>
              <a:rPr lang="pl-PL" altLang="pl-PL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wlepki</a:t>
            </a: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alt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Odnosi się do bieżących wydarzeń, zmienia artystycznie przestrzeń, wytrącając przechodniów z codziennej rutyny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alt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 reguły jest spontaniczną, oddolną inicjatywą społeczną</a:t>
            </a:r>
          </a:p>
          <a:p>
            <a:pPr algn="l">
              <a:buFontTx/>
              <a:buChar char="-"/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8" name="Picture 2" descr="C:\Users\Olga\AppData\Local\Temp\Temp2_Zdjecia lepszej jakosci.zip\Twożywo\Zalew informacji\6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47752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pole tekstowe 2"/>
          <p:cNvSpPr txBox="1">
            <a:spLocks noChangeArrowheads="1"/>
          </p:cNvSpPr>
          <p:nvPr/>
        </p:nvSpPr>
        <p:spPr bwMode="auto">
          <a:xfrm>
            <a:off x="611188" y="781050"/>
            <a:ext cx="792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36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Nowe sposoby prezentowania sztuki</a:t>
            </a:r>
            <a:endParaRPr lang="pl-PL" altLang="pl-PL" sz="3600"/>
          </a:p>
        </p:txBody>
      </p:sp>
      <p:sp>
        <p:nvSpPr>
          <p:cNvPr id="31750" name="pole tekstowe 3"/>
          <p:cNvSpPr txBox="1">
            <a:spLocks noChangeArrowheads="1"/>
          </p:cNvSpPr>
          <p:nvPr/>
        </p:nvSpPr>
        <p:spPr bwMode="auto">
          <a:xfrm>
            <a:off x="250825" y="6192838"/>
            <a:ext cx="3384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Twożywo, </a:t>
            </a:r>
            <a:r>
              <a:rPr lang="pl-PL" altLang="pl-PL" sz="1400" i="1"/>
              <a:t>Zalew informacji</a:t>
            </a:r>
            <a:r>
              <a:rPr lang="pl-PL" altLang="pl-PL" sz="1400"/>
              <a:t>, Serock, 2008.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4572000" cy="304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Obraz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04813"/>
            <a:ext cx="29765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Obraz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" y="3417888"/>
            <a:ext cx="50800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pole tekstowe 9"/>
          <p:cNvSpPr txBox="1">
            <a:spLocks noChangeArrowheads="1"/>
          </p:cNvSpPr>
          <p:nvPr/>
        </p:nvSpPr>
        <p:spPr bwMode="auto">
          <a:xfrm>
            <a:off x="6300788" y="3284538"/>
            <a:ext cx="2735262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Galeria  Zewnętrzna  AMS</a:t>
            </a:r>
          </a:p>
          <a:p>
            <a:endParaRPr lang="pl-PL" altLang="pl-PL" sz="1400"/>
          </a:p>
          <a:p>
            <a:r>
              <a:rPr lang="pl-PL" altLang="pl-PL" sz="1400"/>
              <a:t>Marcin Maciejowski,</a:t>
            </a:r>
          </a:p>
          <a:p>
            <a:r>
              <a:rPr lang="pl-PL" altLang="pl-PL" sz="1400" i="1"/>
              <a:t>Jak tu teraz żyć, 2002</a:t>
            </a:r>
          </a:p>
          <a:p>
            <a:endParaRPr lang="pl-PL" altLang="pl-PL" i="1"/>
          </a:p>
          <a:p>
            <a:endParaRPr lang="pl-PL" altLang="pl-PL" i="1"/>
          </a:p>
          <a:p>
            <a:r>
              <a:rPr lang="pl-PL" altLang="pl-PL"/>
              <a:t>Galeria Otwarta </a:t>
            </a:r>
          </a:p>
          <a:p>
            <a:r>
              <a:rPr lang="pl-PL" altLang="pl-PL"/>
              <a:t>Rafała Bujnowskiego W Krakowie , 1998-2001</a:t>
            </a:r>
            <a:endParaRPr lang="pl-PL" altLang="pl-PL" b="1"/>
          </a:p>
          <a:p>
            <a:endParaRPr lang="pl-PL" altLang="pl-PL" sz="1400" b="1"/>
          </a:p>
          <a:p>
            <a:endParaRPr lang="pl-PL" altLang="pl-PL" sz="1400" b="1"/>
          </a:p>
          <a:p>
            <a:r>
              <a:rPr lang="pl-PL" altLang="pl-PL" sz="1400"/>
              <a:t>Rafał Bujnowski,</a:t>
            </a:r>
            <a:br>
              <a:rPr lang="pl-PL" altLang="pl-PL" sz="1400"/>
            </a:br>
            <a:r>
              <a:rPr lang="pl-PL" altLang="pl-PL" sz="1400"/>
              <a:t>jak się tylko ociepli zrobimy to tutaj aniu, </a:t>
            </a:r>
          </a:p>
          <a:p>
            <a:endParaRPr lang="pl-PL" alt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Olga\AppData\Local\Temp\Temp2_Zdjecia lepszej jakosci.zip\Piotr Uklański\Polska Uber Alles (Naziści)\DSC_6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950" y="-26988"/>
            <a:ext cx="45561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pole tekstowe 1"/>
          <p:cNvSpPr txBox="1">
            <a:spLocks noChangeArrowheads="1"/>
          </p:cNvSpPr>
          <p:nvPr/>
        </p:nvSpPr>
        <p:spPr bwMode="auto">
          <a:xfrm>
            <a:off x="1258888" y="2138363"/>
            <a:ext cx="3132137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altLang="pl-PL"/>
              <a:t>Przekształcenia przestrzeni galeryjnej</a:t>
            </a:r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endParaRPr lang="pl-PL" altLang="pl-PL" sz="1400"/>
          </a:p>
          <a:p>
            <a:pPr algn="r"/>
            <a:r>
              <a:rPr lang="pl-PL" altLang="pl-PL" sz="1400"/>
              <a:t>Piotr Uklański,</a:t>
            </a:r>
          </a:p>
          <a:p>
            <a:pPr algn="r"/>
            <a:r>
              <a:rPr lang="pl-PL" altLang="pl-PL" sz="1400"/>
              <a:t>Polska über alles,</a:t>
            </a:r>
          </a:p>
          <a:p>
            <a:pPr algn="r"/>
            <a:r>
              <a:rPr lang="pl-PL" altLang="pl-PL" sz="1400"/>
              <a:t>Zachęta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Olga\AppData\Local\Temp\Temp2_Zdjecia lepszej jakosci.zip\Joanna Rajkowska\Pozdrowienia z Alej Jerozolimskich\IMG_932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460851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pole tekstowe 1"/>
          <p:cNvSpPr txBox="1">
            <a:spLocks noChangeArrowheads="1"/>
          </p:cNvSpPr>
          <p:nvPr/>
        </p:nvSpPr>
        <p:spPr bwMode="auto">
          <a:xfrm>
            <a:off x="4716463" y="404813"/>
            <a:ext cx="3384550" cy="50117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pl-PL" altLang="pl-PL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Sztuka </a:t>
            </a:r>
            <a:r>
              <a:rPr lang="pl-PL" altLang="pl-PL" sz="18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site</a:t>
            </a:r>
            <a:r>
              <a:rPr lang="pl-PL" altLang="pl-PL" sz="1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pl-PL" sz="18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specific</a:t>
            </a:r>
            <a:endParaRPr lang="pl-PL" altLang="pl-PL" sz="1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  <a:defRPr/>
            </a:pPr>
            <a:endParaRPr lang="pl-PL" altLang="pl-PL" sz="1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defRPr/>
            </a:pPr>
            <a:r>
              <a:rPr lang="pl-PL" alt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Związana ściśle z miejscem   swojej prezentacji </a:t>
            </a:r>
          </a:p>
          <a:p>
            <a:pPr>
              <a:buFont typeface="Arial" charset="0"/>
              <a:buNone/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defRPr/>
            </a:pPr>
            <a:r>
              <a:rPr lang="pl-PL" alt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Często nawiązuje do historii lub tradycji danego miejsca</a:t>
            </a:r>
          </a:p>
          <a:p>
            <a:pPr marL="285750" indent="-285750"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  <a:defRPr/>
            </a:pPr>
            <a:endParaRPr lang="pl-PL" altLang="pl-PL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pl-PL" altLang="pl-PL" sz="18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400" dirty="0" smtClean="0"/>
              <a:t>Joanna Rajkowska,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400" dirty="0" smtClean="0"/>
              <a:t>Pozdrowienia z Alej Jerozolimskich,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pole tekstowe 3"/>
          <p:cNvSpPr txBox="1">
            <a:spLocks noChangeArrowheads="1"/>
          </p:cNvSpPr>
          <p:nvPr/>
        </p:nvSpPr>
        <p:spPr bwMode="auto">
          <a:xfrm>
            <a:off x="107950" y="1773238"/>
            <a:ext cx="8856663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Sztuka współczesna jako intelektualna i artystyczna przygoda: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 -  jest zjawiskiem kształtującym się na naszych oczach,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 -  nie jest ujęta w kanony lektur, wymaga własnego wysiłku interpretacyjnego.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 - uczy wrażliwości artystycznej, społecznej, komunikacyjnej.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Jest elementem wykształcenia współczesnego człowieka: prezentowana w galeriach, instytucjach kultury i masowych mediach.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Współtworzy obecną wizję świata – jest elementem wielu współczesnych debat społecznych, odnosi się do bieżących tematów, wykorzystuje najnowsze media.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Może być punktem wyjścia do  rozmów na tematy społeczne, etyczne, historyczne, kulturoznawcze.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Prostokąt 4"/>
          <p:cNvSpPr>
            <a:spLocks noChangeArrowheads="1"/>
          </p:cNvSpPr>
          <p:nvPr/>
        </p:nvSpPr>
        <p:spPr bwMode="auto">
          <a:xfrm>
            <a:off x="250825" y="0"/>
            <a:ext cx="87137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8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Podsumowanie: </a:t>
            </a:r>
          </a:p>
          <a:p>
            <a:pPr algn="ctr"/>
            <a:r>
              <a:rPr lang="pl-PL" altLang="pl-PL" sz="28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dlaczego rozmowa o sztuce współczesnej może być ciekawa i wartościowa dla Uczniów?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pole tekstowe 3"/>
          <p:cNvSpPr txBox="1">
            <a:spLocks noChangeArrowheads="1"/>
          </p:cNvSpPr>
          <p:nvPr/>
        </p:nvSpPr>
        <p:spPr bwMode="auto">
          <a:xfrm>
            <a:off x="468313" y="1773238"/>
            <a:ext cx="82073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Olga Kłosiewicz</a:t>
            </a: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Tomasz Zajbt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Dofinansowano ze środków Ministra Kultury i Dziedzictwa Narodowego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www.falakultury.pl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www.youtube.com/user/SztukaNowoczesna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www.facebook.com/SztukaNowoczesna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Prostokąt 4"/>
          <p:cNvSpPr>
            <a:spLocks noChangeArrowheads="1"/>
          </p:cNvSpPr>
          <p:nvPr/>
        </p:nvSpPr>
        <p:spPr bwMode="auto">
          <a:xfrm>
            <a:off x="2143125" y="766763"/>
            <a:ext cx="4805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36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Za uwagę dziękują: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5" name="pole tekstowe 3"/>
          <p:cNvSpPr txBox="1">
            <a:spLocks noChangeArrowheads="1"/>
          </p:cNvSpPr>
          <p:nvPr/>
        </p:nvSpPr>
        <p:spPr bwMode="auto">
          <a:xfrm>
            <a:off x="468313" y="1773238"/>
            <a:ext cx="820737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Legalność i moralność.</a:t>
            </a:r>
          </a:p>
          <a:p>
            <a:pPr marL="285750" indent="-285750" algn="just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Prowokacja artystyczna i aktywny odbiór dzieła: interpretacja, dyskusja, krytyka.</a:t>
            </a:r>
          </a:p>
          <a:p>
            <a:pPr marL="285750" indent="-285750" algn="just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Dyskusja: losowy podział na grupy niezależnie od osobistych poglądów</a:t>
            </a:r>
          </a:p>
          <a:p>
            <a:pPr marL="285750" indent="-285750" algn="just" eaLnBrk="1" hangingPunct="1">
              <a:spcBef>
                <a:spcPct val="0"/>
              </a:spcBef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 - umiejętność znajdowania argumentów na poparcie różnych stanowisk w dyskusji,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pl-PL" altLang="pl-PL" sz="1800" b="1" dirty="0" smtClean="0">
                <a:latin typeface="Times New Roman" pitchFamily="18" charset="0"/>
                <a:cs typeface="Times New Roman" pitchFamily="18" charset="0"/>
              </a:rPr>
              <a:t> - zrozumienie i empatia w odniesieniu do przekonań innych osób.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Prostokąt 4"/>
          <p:cNvSpPr>
            <a:spLocks noChangeArrowheads="1"/>
          </p:cNvSpPr>
          <p:nvPr/>
        </p:nvSpPr>
        <p:spPr bwMode="auto">
          <a:xfrm>
            <a:off x="1042988" y="260350"/>
            <a:ext cx="70580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32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Czy artysta miał prawo?</a:t>
            </a:r>
            <a:br>
              <a:rPr lang="pl-PL" altLang="pl-PL" sz="32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2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Etyczne spojrzenie na sztukę krytyczną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Olga\AppData\Local\Temp\Temp2_Zdjecia lepszej jakosci.zip\Katarzyna Kozyra\Piramida zwierząt\Kozyra K RZ-46  bez podparcia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17463"/>
            <a:ext cx="554037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pole tekstowe 1"/>
          <p:cNvSpPr txBox="1">
            <a:spLocks noChangeArrowheads="1"/>
          </p:cNvSpPr>
          <p:nvPr/>
        </p:nvSpPr>
        <p:spPr bwMode="auto">
          <a:xfrm>
            <a:off x="5508625" y="5872163"/>
            <a:ext cx="2879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Katarzyna Kozyra,</a:t>
            </a:r>
          </a:p>
          <a:p>
            <a:r>
              <a:rPr lang="pl-PL" altLang="pl-PL" sz="1400" i="1"/>
              <a:t>Piramida zwierząt, </a:t>
            </a:r>
            <a:r>
              <a:rPr lang="pl-PL" altLang="pl-PL" sz="1400"/>
              <a:t>1993.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9788" y="908050"/>
            <a:ext cx="489585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pole tekstowe 1"/>
          <p:cNvSpPr txBox="1">
            <a:spLocks noChangeArrowheads="1"/>
          </p:cNvSpPr>
          <p:nvPr/>
        </p:nvSpPr>
        <p:spPr bwMode="auto">
          <a:xfrm>
            <a:off x="2124075" y="5013325"/>
            <a:ext cx="5976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Pomnik Muzykantów z Bremy autorstwa Gerharda Marcksa, Brema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ctrTitle"/>
          </p:nvPr>
        </p:nvSpPr>
        <p:spPr>
          <a:xfrm>
            <a:off x="539750" y="188913"/>
            <a:ext cx="8443913" cy="1223962"/>
          </a:xfrm>
        </p:spPr>
        <p:txBody>
          <a:bodyPr/>
          <a:lstStyle/>
          <a:p>
            <a:pPr eaLnBrk="1" hangingPunct="1"/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Artur Żmijewski </a:t>
            </a:r>
            <a:b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80064</a:t>
            </a:r>
            <a:b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altLang="pl-PL" sz="3200" b="1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00113" y="1484313"/>
            <a:ext cx="6985000" cy="5257800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2000" dirty="0" smtClean="0"/>
          </a:p>
          <a:p>
            <a:pPr>
              <a:defRPr/>
            </a:pPr>
            <a:r>
              <a:rPr lang="pl-PL" sz="2000" dirty="0" smtClean="0"/>
              <a:t>Rok </a:t>
            </a:r>
            <a:r>
              <a:rPr lang="pl-PL" sz="2000" dirty="0"/>
              <a:t>powstania: 2004</a:t>
            </a:r>
            <a:br>
              <a:rPr lang="pl-PL" sz="2000" dirty="0"/>
            </a:br>
            <a:r>
              <a:rPr lang="pl-PL" sz="2000" dirty="0"/>
              <a:t>Czas trwania: 10'56"</a:t>
            </a:r>
            <a:br>
              <a:rPr lang="pl-PL" sz="2000" dirty="0"/>
            </a:br>
            <a:r>
              <a:rPr lang="pl-PL" sz="2000" dirty="0"/>
              <a:t>Język: polski (angielskie napisy)</a:t>
            </a:r>
            <a:br>
              <a:rPr lang="pl-PL" sz="2000" dirty="0"/>
            </a:br>
            <a:r>
              <a:rPr lang="pl-PL" sz="2000" dirty="0"/>
              <a:t>Oryginalne media: BETA SP 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© Artur Żmijewski, dzięki uprzejmości Fundacji Galerii </a:t>
            </a:r>
            <a:r>
              <a:rPr lang="pl-PL" sz="2000" dirty="0" smtClean="0"/>
              <a:t>Foksal</a:t>
            </a:r>
            <a:endParaRPr lang="pl-PL" sz="2000" dirty="0" smtClean="0">
              <a:hlinkClick r:id="rId3"/>
            </a:endParaRPr>
          </a:p>
          <a:p>
            <a:pPr algn="l">
              <a:defRPr/>
            </a:pPr>
            <a:endParaRPr lang="pl-PL" sz="2000" dirty="0">
              <a:hlinkClick r:id="rId3"/>
            </a:endParaRPr>
          </a:p>
          <a:p>
            <a:pPr algn="l">
              <a:defRPr/>
            </a:pPr>
            <a:r>
              <a:rPr lang="pl-PL" sz="2000" dirty="0" smtClean="0">
                <a:hlinkClick r:id="rId3"/>
              </a:rPr>
              <a:t>http</a:t>
            </a:r>
            <a:r>
              <a:rPr lang="pl-PL" sz="2000" dirty="0">
                <a:hlinkClick r:id="rId3"/>
              </a:rPr>
              <a:t>://</a:t>
            </a:r>
            <a:r>
              <a:rPr lang="pl-PL" sz="2000" dirty="0" smtClean="0">
                <a:hlinkClick r:id="rId3"/>
              </a:rPr>
              <a:t>artmuseum.pl/pl/filmoteka/praca/zmijewski-artur-80064</a:t>
            </a:r>
            <a:endParaRPr lang="pl-PL" sz="2000" dirty="0" smtClean="0"/>
          </a:p>
          <a:p>
            <a:pPr algn="l">
              <a:defRPr/>
            </a:pPr>
            <a:endParaRPr lang="pl-PL" sz="2000" dirty="0"/>
          </a:p>
          <a:p>
            <a:pPr algn="l">
              <a:defRPr/>
            </a:pPr>
            <a:endParaRPr lang="pl-PL" sz="2000" dirty="0" smtClean="0"/>
          </a:p>
          <a:p>
            <a:pPr algn="l">
              <a:defRPr/>
            </a:pPr>
            <a:endParaRPr lang="pl-PL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Łącznik prosty 11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ctrTitle"/>
          </p:nvPr>
        </p:nvSpPr>
        <p:spPr>
          <a:xfrm>
            <a:off x="395288" y="547688"/>
            <a:ext cx="8372475" cy="1081087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Sztuka współczesna a sztuka nowoczesna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00113" y="1484313"/>
            <a:ext cx="6985000" cy="5257800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pl-P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Sztuka nowoczesna </a:t>
            </a: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późny modernizm i Wielka Awangarda </a:t>
            </a:r>
            <a:b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(koniec XIX – poł. XX wieku)</a:t>
            </a:r>
          </a:p>
          <a:p>
            <a:pPr algn="l">
              <a:defRPr/>
            </a:pPr>
            <a:endParaRPr lang="pl-PL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pl-P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Sztuka współczesna </a:t>
            </a: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umownie: sztuka po II wojnie światowej </a:t>
            </a:r>
            <a:b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neoawangarda</a:t>
            </a: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postmodernizm, sztuka najnowsza)</a:t>
            </a:r>
          </a:p>
          <a:p>
            <a:pPr algn="l">
              <a:defRPr/>
            </a:pPr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sz="1800" dirty="0"/>
              <a:t>Dekompozycja tradycyjnej istoty </a:t>
            </a:r>
            <a:r>
              <a:rPr lang="pl-PL" sz="1800" dirty="0" smtClean="0"/>
              <a:t>sztuki.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pl-PL" sz="1800" dirty="0"/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sz="1800" dirty="0" smtClean="0"/>
              <a:t>Refleksja nad </a:t>
            </a:r>
            <a:r>
              <a:rPr lang="pl-PL" sz="1800" dirty="0"/>
              <a:t>własną istotą i regułami.</a:t>
            </a:r>
          </a:p>
          <a:p>
            <a:pPr algn="l">
              <a:defRPr/>
            </a:pPr>
            <a:endParaRPr lang="pl-PL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sz="1800" dirty="0" smtClean="0"/>
              <a:t>Ucieczka </a:t>
            </a:r>
            <a:r>
              <a:rPr lang="pl-PL" sz="1800" dirty="0"/>
              <a:t>od </a:t>
            </a:r>
            <a:r>
              <a:rPr lang="pl-PL" sz="1800" dirty="0" smtClean="0"/>
              <a:t>przedstawiania.</a:t>
            </a:r>
            <a:endParaRPr lang="pl-PL" sz="1800" dirty="0"/>
          </a:p>
          <a:p>
            <a:pPr algn="l">
              <a:defRPr/>
            </a:pPr>
            <a:endParaRPr lang="pl-PL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pl-PL" sz="1800" dirty="0" smtClean="0"/>
              <a:t>Odwoływanie </a:t>
            </a:r>
            <a:r>
              <a:rPr lang="pl-PL" sz="1800" dirty="0"/>
              <a:t>się do czynnego udziału </a:t>
            </a:r>
            <a:r>
              <a:rPr lang="pl-PL" sz="1800" dirty="0" smtClean="0"/>
              <a:t>odbiorcy. Eksponowanie procesu twórczego.</a:t>
            </a:r>
            <a:endParaRPr lang="pl-PL" sz="1800" dirty="0"/>
          </a:p>
          <a:p>
            <a:pPr algn="l">
              <a:defRPr/>
            </a:pPr>
            <a:endParaRPr lang="pl-PL" sz="2000" dirty="0" smtClean="0"/>
          </a:p>
          <a:p>
            <a:pPr algn="l">
              <a:defRPr/>
            </a:pPr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Łącznik prosty 11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pole tekstowe 3"/>
          <p:cNvSpPr txBox="1">
            <a:spLocks noChangeArrowheads="1"/>
          </p:cNvSpPr>
          <p:nvPr/>
        </p:nvSpPr>
        <p:spPr bwMode="auto">
          <a:xfrm>
            <a:off x="468313" y="1773238"/>
            <a:ext cx="8207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Prostokąt 4"/>
          <p:cNvSpPr>
            <a:spLocks noChangeArrowheads="1"/>
          </p:cNvSpPr>
          <p:nvPr/>
        </p:nvSpPr>
        <p:spPr bwMode="auto">
          <a:xfrm>
            <a:off x="1763713" y="620713"/>
            <a:ext cx="55451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pl-PL" altLang="pl-PL" sz="28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Zbigniew Libera, </a:t>
            </a:r>
          </a:p>
          <a:p>
            <a:pPr algn="ctr">
              <a:buFont typeface="Arial" charset="0"/>
              <a:buNone/>
            </a:pPr>
            <a:r>
              <a:rPr lang="pl-PL" altLang="pl-PL" sz="2800" b="1" i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Obrzędy intymne</a:t>
            </a:r>
            <a:r>
              <a:rPr lang="pl-PL" altLang="pl-PL" sz="28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1984</a:t>
            </a:r>
          </a:p>
        </p:txBody>
      </p:sp>
      <p:pic>
        <p:nvPicPr>
          <p:cNvPr id="41989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08275"/>
            <a:ext cx="3586163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676525"/>
            <a:ext cx="374015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pole tekstowe 1"/>
          <p:cNvSpPr txBox="1">
            <a:spLocks noChangeArrowheads="1"/>
          </p:cNvSpPr>
          <p:nvPr/>
        </p:nvSpPr>
        <p:spPr bwMode="auto">
          <a:xfrm>
            <a:off x="900113" y="6308725"/>
            <a:ext cx="7159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hlinkClick r:id="rId4"/>
              </a:rPr>
              <a:t>http://artmuseum.pl/pl/filmoteka/praca/libera-zbigniew-obrzedy-intymne</a:t>
            </a:r>
            <a:endParaRPr lang="pl-PL"/>
          </a:p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pole tekstowe 3"/>
          <p:cNvSpPr txBox="1">
            <a:spLocks noChangeArrowheads="1"/>
          </p:cNvSpPr>
          <p:nvPr/>
        </p:nvSpPr>
        <p:spPr bwMode="auto">
          <a:xfrm>
            <a:off x="468313" y="1773238"/>
            <a:ext cx="8207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Prostokąt 4"/>
          <p:cNvSpPr>
            <a:spLocks noChangeArrowheads="1"/>
          </p:cNvSpPr>
          <p:nvPr/>
        </p:nvSpPr>
        <p:spPr bwMode="auto">
          <a:xfrm>
            <a:off x="1763713" y="620713"/>
            <a:ext cx="55451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pl-PL" altLang="pl-PL" sz="28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Zbigniew Libera, </a:t>
            </a:r>
          </a:p>
          <a:p>
            <a:pPr algn="ctr">
              <a:buFont typeface="Arial" charset="0"/>
              <a:buNone/>
            </a:pPr>
            <a:r>
              <a:rPr lang="pl-PL" altLang="pl-PL" sz="2800" b="1" i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Perseweracja mistyczna</a:t>
            </a:r>
            <a:r>
              <a:rPr lang="pl-PL" altLang="pl-PL" sz="28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1984</a:t>
            </a:r>
          </a:p>
        </p:txBody>
      </p:sp>
      <p:sp>
        <p:nvSpPr>
          <p:cNvPr id="43013" name="pole tekstowe 1"/>
          <p:cNvSpPr txBox="1">
            <a:spLocks noChangeArrowheads="1"/>
          </p:cNvSpPr>
          <p:nvPr/>
        </p:nvSpPr>
        <p:spPr bwMode="auto">
          <a:xfrm>
            <a:off x="684213" y="5840413"/>
            <a:ext cx="7991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2"/>
              </a:rPr>
              <a:t>http://artmuseum.pl/pl/filmoteka/praca/libera-zbigniew-perseweracja-mistyczna</a:t>
            </a:r>
            <a:r>
              <a:rPr lang="pl-PL"/>
              <a:t> </a:t>
            </a:r>
          </a:p>
          <a:p>
            <a:endParaRPr lang="pl-PL"/>
          </a:p>
        </p:txBody>
      </p:sp>
      <p:pic>
        <p:nvPicPr>
          <p:cNvPr id="4301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2185988"/>
            <a:ext cx="39925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Obraz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185988"/>
            <a:ext cx="4030663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rostokąt 1"/>
          <p:cNvSpPr>
            <a:spLocks noChangeArrowheads="1"/>
          </p:cNvSpPr>
          <p:nvPr/>
        </p:nvSpPr>
        <p:spPr bwMode="auto">
          <a:xfrm>
            <a:off x="179388" y="115888"/>
            <a:ext cx="8640762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/>
              <a:t> „Opisywana praca jest działaniem o charakterze magiczno-mistycznym, niezależnym od jakiejkolwiek znanej formy religii, magii lub sztuki. Nie tworzy ani kontestuje żadnego systemu. Powstaje codziennie, bez względu na aktualny stan układów politycznych, społecznych, kulturowych, towarzyskich, artystycznych, finansowych, oficjalnych i nieoficjalnych. Dzieje się zawsze w tym samym miejscu, doświadczana zawsze przez jedną osobę – Reginę G., niewidomą i niedołężną, nie opuszczającą swojego łóżka. Moja obecność podczas rejestrowania działania była przypadkowa, nie uwzględniona przez osobę doświadczającą. Opisywana praca jest immanentnie związana z egzystencją Reginy G. Jest bowiem jedyną, poza fizjologicznymi, czynnością wykonywaną samodzielnie. Jest jedyną formą kontaktu z rzeczywistością zewnętrzną”.</a:t>
            </a:r>
          </a:p>
          <a:p>
            <a:pPr>
              <a:lnSpc>
                <a:spcPct val="150000"/>
              </a:lnSpc>
            </a:pPr>
            <a:endParaRPr lang="pl-PL" sz="2000"/>
          </a:p>
          <a:p>
            <a:pPr algn="r">
              <a:lnSpc>
                <a:spcPct val="150000"/>
              </a:lnSpc>
            </a:pPr>
            <a:r>
              <a:rPr lang="pl-PL" sz="2000"/>
              <a:t>Zbigniew Libera</a:t>
            </a:r>
            <a:br>
              <a:rPr lang="pl-PL" sz="2000"/>
            </a:br>
            <a:endParaRPr lang="pl-PL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5" name="pole tekstowe 3"/>
          <p:cNvSpPr txBox="1">
            <a:spLocks noChangeArrowheads="1"/>
          </p:cNvSpPr>
          <p:nvPr/>
        </p:nvSpPr>
        <p:spPr bwMode="auto">
          <a:xfrm>
            <a:off x="468313" y="1773238"/>
            <a:ext cx="82073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pl-PL" sz="1800" dirty="0" smtClean="0"/>
              <a:t>Poproś uczniów o obejrzenie innego filmu Artura Żmijewskiego „Oni” </a:t>
            </a:r>
            <a:r>
              <a:rPr lang="pl-PL" sz="1800" u="sng" dirty="0" smtClean="0">
                <a:hlinkClick r:id="rId2"/>
              </a:rPr>
              <a:t>http://artmuseum.pl/pl/filmoteka/praca/zmijewski-artur-oni</a:t>
            </a:r>
            <a:endParaRPr lang="pl-PL" sz="1800" dirty="0" smtClean="0"/>
          </a:p>
          <a:p>
            <a:pPr marL="285750" indent="-285750" algn="just" eaLnBrk="1" hangingPunct="1">
              <a:spcBef>
                <a:spcPct val="0"/>
              </a:spcBef>
              <a:defRPr/>
            </a:pPr>
            <a:endParaRPr lang="pl-PL" sz="1800" dirty="0" smtClean="0"/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pl-PL" sz="1800" dirty="0" smtClean="0"/>
              <a:t>Jest to zapis akcji, do której artysta zaprosił przedstawicieli silnie skonfliktowanych środowisk (m.in. lewicowych działaczy i Młodzież Wszechpolską). </a:t>
            </a:r>
          </a:p>
          <a:p>
            <a:pPr marL="285750" indent="-285750" algn="just" eaLnBrk="1" hangingPunct="1">
              <a:spcBef>
                <a:spcPct val="0"/>
              </a:spcBef>
              <a:defRPr/>
            </a:pPr>
            <a:endParaRPr lang="pl-PL" sz="1800" dirty="0" smtClean="0"/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pl-PL" sz="1800" dirty="0" smtClean="0"/>
              <a:t>Zadaniem uczniów będzie napisanie krótkiego eseju pt. „Gdybym był/a Arturem Żmijewskim…”, w którym zastanowią się nad tym, jakie działania podjęliby na miejscu artysty, żeby nie doprowadzać do eskalacji konfliktu. Czy zgadzają się ze zdaniem jednej z bohaterek, że akcja Żmijewskiego to „napuszczanie ludzi na siebie”?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0" name="Prostokąt 4"/>
          <p:cNvSpPr>
            <a:spLocks noChangeArrowheads="1"/>
          </p:cNvSpPr>
          <p:nvPr/>
        </p:nvSpPr>
        <p:spPr bwMode="auto">
          <a:xfrm>
            <a:off x="1187450" y="476250"/>
            <a:ext cx="6048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36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Praca domowa dla Uczniów: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pole tekstowe 3"/>
          <p:cNvSpPr txBox="1">
            <a:spLocks noChangeArrowheads="1"/>
          </p:cNvSpPr>
          <p:nvPr/>
        </p:nvSpPr>
        <p:spPr bwMode="auto">
          <a:xfrm>
            <a:off x="468313" y="1773238"/>
            <a:ext cx="82073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Olga Kłosiewicz</a:t>
            </a: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Tomasz Zajbt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Dofinansowano ze środków Ministra Kultury i Dziedzictwa Narodowego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www.falakultury.pl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www.youtube.com/user/SztukaNowoczesna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www.facebook.com/SztukaNowoczesna</a:t>
            </a: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altLang="pl-PL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Prostokąt 4"/>
          <p:cNvSpPr>
            <a:spLocks noChangeArrowheads="1"/>
          </p:cNvSpPr>
          <p:nvPr/>
        </p:nvSpPr>
        <p:spPr bwMode="auto">
          <a:xfrm>
            <a:off x="2143125" y="766763"/>
            <a:ext cx="4805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36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Za uwagę dziękują: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/>
          <p:cNvSpPr>
            <a:spLocks noGrp="1"/>
          </p:cNvSpPr>
          <p:nvPr>
            <p:ph type="ctrTitle"/>
          </p:nvPr>
        </p:nvSpPr>
        <p:spPr>
          <a:xfrm>
            <a:off x="642938" y="476250"/>
            <a:ext cx="7772400" cy="1214438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Klasyczny akt</a:t>
            </a:r>
          </a:p>
        </p:txBody>
      </p:sp>
      <p:sp>
        <p:nvSpPr>
          <p:cNvPr id="47107" name="Podtytuł 2"/>
          <p:cNvSpPr>
            <a:spLocks noGrp="1"/>
          </p:cNvSpPr>
          <p:nvPr>
            <p:ph type="subTitle" idx="1"/>
          </p:nvPr>
        </p:nvSpPr>
        <p:spPr>
          <a:xfrm>
            <a:off x="785813" y="4365625"/>
            <a:ext cx="7043737" cy="538163"/>
          </a:xfrm>
        </p:spPr>
        <p:txBody>
          <a:bodyPr/>
          <a:lstStyle/>
          <a:p>
            <a:pPr algn="l"/>
            <a:r>
              <a:rPr lang="pl-PL" altLang="pl-PL" sz="1000" smtClean="0">
                <a:solidFill>
                  <a:schemeClr val="tx1"/>
                </a:solidFill>
              </a:rPr>
              <a:t>Giorgione </a:t>
            </a:r>
            <a:r>
              <a:rPr lang="pl-PL" altLang="pl-PL" sz="1000" i="1" smtClean="0">
                <a:solidFill>
                  <a:schemeClr val="tx1"/>
                </a:solidFill>
              </a:rPr>
              <a:t>Śpiąca Wenus, 1508-1510.</a:t>
            </a:r>
          </a:p>
        </p:txBody>
      </p:sp>
      <p:pic>
        <p:nvPicPr>
          <p:cNvPr id="47108" name="Picture 2" descr="C:\Users\Gabrysia\Documents\sztuka polska redakcja tekstów dla pani Irminy\scenariusze\REN092-Giorgione_Ven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0038"/>
            <a:ext cx="4572000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C:\Users\Gabrysia\Documents\sztuka polska redakcja tekstów dla pani Irminy\prezentacja na zajęcia z nauczycielami\Tiziano_-_Venere_di_Urbino_-_Google_Art_Proj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30613"/>
            <a:ext cx="4572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Prostokąt 10"/>
          <p:cNvSpPr>
            <a:spLocks noChangeArrowheads="1"/>
          </p:cNvSpPr>
          <p:nvPr/>
        </p:nvSpPr>
        <p:spPr bwMode="auto">
          <a:xfrm>
            <a:off x="5148263" y="3305175"/>
            <a:ext cx="17510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000"/>
              <a:t>Tycjan, </a:t>
            </a:r>
            <a:r>
              <a:rPr lang="pl-PL" altLang="pl-PL" sz="1000" i="1"/>
              <a:t>Wenus z Urbino, </a:t>
            </a:r>
            <a:r>
              <a:rPr lang="pl-PL" altLang="pl-PL" sz="1000"/>
              <a:t>1538.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ctrTitle"/>
          </p:nvPr>
        </p:nvSpPr>
        <p:spPr>
          <a:xfrm>
            <a:off x="642938" y="765175"/>
            <a:ext cx="7772400" cy="714375"/>
          </a:xfrm>
        </p:spPr>
        <p:txBody>
          <a:bodyPr/>
          <a:lstStyle/>
          <a:p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Eduard Manet, </a:t>
            </a:r>
            <a:r>
              <a:rPr lang="pl-PL" altLang="pl-PL" sz="3200" b="1" i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Olimpia, </a:t>
            </a:r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1863.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85875" y="3286125"/>
            <a:ext cx="6400800" cy="1752600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pl-PL" sz="2000" dirty="0"/>
          </a:p>
        </p:txBody>
      </p:sp>
      <p:pic>
        <p:nvPicPr>
          <p:cNvPr id="48132" name="Picture 2" descr="C:\Users\Gabrysia\Documents\sztuka polska redakcja tekstów dla pani Irminy\scenariusze\manet_olym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1587500"/>
            <a:ext cx="7605712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Łącznik prosty 4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ctrTitle"/>
          </p:nvPr>
        </p:nvSpPr>
        <p:spPr>
          <a:xfrm>
            <a:off x="642938" y="700088"/>
            <a:ext cx="7772400" cy="857250"/>
          </a:xfrm>
        </p:spPr>
        <p:txBody>
          <a:bodyPr/>
          <a:lstStyle/>
          <a:p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Katarzyna Kozyra, </a:t>
            </a:r>
            <a:r>
              <a:rPr lang="pl-PL" altLang="pl-PL" sz="3200" b="1" i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Olimpia, </a:t>
            </a:r>
            <a:r>
              <a:rPr lang="pl-PL" altLang="pl-PL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1996.</a:t>
            </a:r>
          </a:p>
        </p:txBody>
      </p:sp>
      <p:pic>
        <p:nvPicPr>
          <p:cNvPr id="49155" name="Picture 2" descr="C:\Users\Gabrysia\Documents\sztuka polska redakcja tekstów dla pani Irminy\scenariusze\british-polish-csw-zamek-ujazdowski-warszawa-2013-08-26-011-8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0" y="1571625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Łącznik prosty 4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/>
          <p:cNvSpPr>
            <a:spLocks noGrp="1"/>
          </p:cNvSpPr>
          <p:nvPr>
            <p:ph type="ctrTitle"/>
          </p:nvPr>
        </p:nvSpPr>
        <p:spPr>
          <a:xfrm>
            <a:off x="642938" y="1214438"/>
            <a:ext cx="7772400" cy="1470025"/>
          </a:xfrm>
        </p:spPr>
        <p:txBody>
          <a:bodyPr/>
          <a:lstStyle/>
          <a:p>
            <a:endParaRPr lang="pl-PL" altLang="pl-PL" smtClean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85875" y="3286125"/>
            <a:ext cx="6400800" cy="1752600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pl-PL" sz="2000" dirty="0"/>
          </a:p>
        </p:txBody>
      </p:sp>
      <p:pic>
        <p:nvPicPr>
          <p:cNvPr id="50180" name="Picture 2" descr="C:\Users\Gabrysia\Documents\sztuka polska redakcja tekstów dla pani Irminy\scenariusze\c86047073a6651e95ef743a69c353a9c,641,0,0,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0175"/>
            <a:ext cx="9144000" cy="711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51203" name="Symbol zastępczy zawartości 3" descr="C:\Users\Gabrysia\Documents\sztuka polska redakcja tekstów dla pani Irminy\scenariusze\4dac0a3d979330491e1bb030b01d1ff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719263"/>
            <a:ext cx="7620000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ctrTitle"/>
          </p:nvPr>
        </p:nvSpPr>
        <p:spPr>
          <a:xfrm>
            <a:off x="468313" y="549275"/>
            <a:ext cx="8177212" cy="1079500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Wielka Awangarda – rewolucja w sztuce</a:t>
            </a:r>
          </a:p>
        </p:txBody>
      </p:sp>
      <p:sp>
        <p:nvSpPr>
          <p:cNvPr id="5123" name="Podtytuł 2"/>
          <p:cNvSpPr>
            <a:spLocks noGrp="1"/>
          </p:cNvSpPr>
          <p:nvPr>
            <p:ph type="subTitle" idx="1"/>
          </p:nvPr>
        </p:nvSpPr>
        <p:spPr>
          <a:xfrm>
            <a:off x="4572000" y="1900238"/>
            <a:ext cx="4321175" cy="4768850"/>
          </a:xfrm>
        </p:spPr>
        <p:txBody>
          <a:bodyPr/>
          <a:lstStyle/>
          <a:p>
            <a:pPr algn="l">
              <a:defRPr/>
            </a:pPr>
            <a:r>
              <a:rPr lang="pl-PL" altLang="pl-PL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1905-1930</a:t>
            </a:r>
          </a:p>
          <a:p>
            <a:pPr algn="l">
              <a:defRPr/>
            </a:pPr>
            <a:r>
              <a:rPr lang="pl-PL" altLang="pl-PL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Pojawienie się nowych kierunków w sztuce: </a:t>
            </a:r>
            <a:r>
              <a:rPr lang="pl-PL" alt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ekspresjonizm, fowizm, kubizm, futuryzm, dadaizm, surrealizm, konstruktywizm.</a:t>
            </a:r>
            <a:br>
              <a:rPr lang="pl-PL" alt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altLang="pl-PL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pl-PL" altLang="pl-PL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l-PL" alt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drzucenie tradycji, poszukiwanie nowych środków wyrazu.</a:t>
            </a:r>
          </a:p>
          <a:p>
            <a:pPr algn="l">
              <a:defRPr/>
            </a:pPr>
            <a:endParaRPr lang="pl-PL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pl-PL" sz="1800" b="1" dirty="0" smtClean="0"/>
              <a:t>Aleatoryzm</a:t>
            </a:r>
            <a:r>
              <a:rPr lang="pl-PL" sz="1800" dirty="0" smtClean="0"/>
              <a:t> </a:t>
            </a:r>
            <a:r>
              <a:rPr lang="pl-PL" sz="1800" dirty="0"/>
              <a:t>– pozostawienie pewnych elementów w procesie twórczym przypadkowi.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pl-PL" sz="1800" dirty="0"/>
          </a:p>
          <a:p>
            <a:pPr algn="l">
              <a:defRPr/>
            </a:pPr>
            <a:r>
              <a:rPr lang="pl-PL" sz="1800" b="1" dirty="0"/>
              <a:t>Antyestetyzm</a:t>
            </a:r>
            <a:r>
              <a:rPr lang="pl-PL" sz="1800" dirty="0"/>
              <a:t> </a:t>
            </a:r>
            <a:r>
              <a:rPr lang="pl-PL" sz="1800" dirty="0" smtClean="0"/>
              <a:t>– transcendencja sztuki poza </a:t>
            </a:r>
            <a:r>
              <a:rPr lang="pl-PL" sz="1800" dirty="0"/>
              <a:t>wartości estetyczne.</a:t>
            </a:r>
          </a:p>
          <a:p>
            <a:pPr algn="l">
              <a:defRPr/>
            </a:pPr>
            <a:r>
              <a:rPr lang="pl-PL" alt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altLang="pl-PL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39975" y="3246438"/>
            <a:ext cx="2160588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>
                <a:solidFill>
                  <a:schemeClr val="bg1"/>
                </a:solidFill>
              </a:rPr>
              <a:t>Marcel Duchamp - </a:t>
            </a:r>
            <a:r>
              <a:rPr lang="pl-PL" sz="1050" i="1" dirty="0">
                <a:solidFill>
                  <a:schemeClr val="bg1"/>
                </a:solidFill>
              </a:rPr>
              <a:t>Fontanna</a:t>
            </a:r>
          </a:p>
        </p:txBody>
      </p:sp>
      <p:pic>
        <p:nvPicPr>
          <p:cNvPr id="6149" name="Picture 2" descr="C:\Users\Gabrysia\Documents\sztuka polska redakcja tekstów dla pani Irminy\prezentacja na zajęcia z nauczycielami\f_1129237_1280225541_0_7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349500"/>
            <a:ext cx="302577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Łącznik prosty 7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pole tekstowe 1"/>
          <p:cNvSpPr txBox="1">
            <a:spLocks noChangeArrowheads="1"/>
          </p:cNvSpPr>
          <p:nvPr/>
        </p:nvSpPr>
        <p:spPr bwMode="auto">
          <a:xfrm>
            <a:off x="754063" y="5589588"/>
            <a:ext cx="2881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Pablo Picasso, </a:t>
            </a:r>
            <a:r>
              <a:rPr lang="pl-PL" altLang="pl-PL" sz="1400" i="1"/>
              <a:t>Panny z Avignon</a:t>
            </a:r>
            <a:r>
              <a:rPr lang="pl-PL" altLang="pl-PL" sz="1400"/>
              <a:t>, 1907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52227" name="Symbol zastępczy zawartości 3" descr="C:\Users\Gabrysia\Documents\sztuka polska redakcja tekstów dla pani Irminy\scenariusze\Bra-And-Lingeries-By-Victoria-Secret-3-1200x8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412875"/>
            <a:ext cx="67468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53251" name="Symbol zastępczy zawartości 3" descr="C:\Users\Gabrysia\Documents\sztuka polska redakcja tekstów dla pani Irminy\scenariusze\1567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1763713"/>
            <a:ext cx="5715000" cy="4200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-6350"/>
            <a:ext cx="4090988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4150"/>
            <a:ext cx="3335337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6"/>
          <p:cNvSpPr txBox="1"/>
          <p:nvPr/>
        </p:nvSpPr>
        <p:spPr>
          <a:xfrm>
            <a:off x="611188" y="6237288"/>
            <a:ext cx="7354887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chemeClr val="tx2"/>
                </a:solidFill>
                <a:latin typeface="Calibri"/>
              </a:rPr>
              <a:t>Poliklet z Argos, </a:t>
            </a:r>
            <a:r>
              <a:rPr lang="pl-PL" kern="0" dirty="0" err="1">
                <a:solidFill>
                  <a:schemeClr val="tx2"/>
                </a:solidFill>
                <a:latin typeface="Calibri"/>
              </a:rPr>
              <a:t>Doryforos</a:t>
            </a:r>
            <a:r>
              <a:rPr lang="pl-PL" kern="0" dirty="0">
                <a:solidFill>
                  <a:schemeClr val="tx2"/>
                </a:solidFill>
                <a:latin typeface="Calibri"/>
              </a:rPr>
              <a:t>, 409 </a:t>
            </a:r>
            <a:r>
              <a:rPr lang="pl-PL" kern="0" dirty="0" err="1">
                <a:solidFill>
                  <a:schemeClr val="tx2"/>
                </a:solidFill>
                <a:latin typeface="Calibri"/>
              </a:rPr>
              <a:t>p.n.e</a:t>
            </a:r>
            <a:endParaRPr lang="pl-PL" kern="0" dirty="0">
              <a:solidFill>
                <a:schemeClr val="tx2"/>
              </a:solidFill>
              <a:latin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88913"/>
            <a:ext cx="3636962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pole tekstowe 3"/>
          <p:cNvSpPr txBox="1">
            <a:spLocks noChangeArrowheads="1"/>
          </p:cNvSpPr>
          <p:nvPr/>
        </p:nvSpPr>
        <p:spPr bwMode="auto">
          <a:xfrm>
            <a:off x="1979613" y="5661025"/>
            <a:ext cx="4679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>
              <a:solidFill>
                <a:schemeClr val="tx2"/>
              </a:solidFill>
            </a:endParaRPr>
          </a:p>
          <a:p>
            <a:r>
              <a:rPr lang="pl-PL" altLang="pl-PL">
                <a:solidFill>
                  <a:schemeClr val="tx2"/>
                </a:solidFill>
              </a:rPr>
              <a:t>Arno Breker, </a:t>
            </a:r>
            <a:r>
              <a:rPr lang="pl-PL" altLang="pl-PL" i="1">
                <a:solidFill>
                  <a:schemeClr val="tx2"/>
                </a:solidFill>
              </a:rPr>
              <a:t>Bereitschaft</a:t>
            </a:r>
            <a:r>
              <a:rPr lang="pl-PL" altLang="pl-PL">
                <a:solidFill>
                  <a:schemeClr val="tx2"/>
                </a:solidFill>
              </a:rPr>
              <a:t> (Gotowość), 1939</a:t>
            </a:r>
          </a:p>
          <a:p>
            <a:endParaRPr lang="pl-PL" altLang="pl-PL">
              <a:solidFill>
                <a:schemeClr val="tx2"/>
              </a:solidFill>
            </a:endParaRPr>
          </a:p>
          <a:p>
            <a:endParaRPr lang="pl-PL" altLang="pl-PL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6325" y="0"/>
            <a:ext cx="445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pole tekstowe 2"/>
          <p:cNvSpPr txBox="1">
            <a:spLocks noChangeArrowheads="1"/>
          </p:cNvSpPr>
          <p:nvPr/>
        </p:nvSpPr>
        <p:spPr bwMode="auto">
          <a:xfrm>
            <a:off x="179388" y="5949950"/>
            <a:ext cx="1927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>
                <a:solidFill>
                  <a:schemeClr val="tx2"/>
                </a:solidFill>
              </a:rPr>
              <a:t>Arno Breker,</a:t>
            </a:r>
          </a:p>
          <a:p>
            <a:r>
              <a:rPr lang="pl-PL" altLang="pl-PL">
                <a:solidFill>
                  <a:schemeClr val="tx2"/>
                </a:solidFill>
              </a:rPr>
              <a:t>Der Sieger, 1939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93663"/>
            <a:ext cx="4024313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pole tekstowe 2"/>
          <p:cNvSpPr txBox="1">
            <a:spLocks noChangeArrowheads="1"/>
          </p:cNvSpPr>
          <p:nvPr/>
        </p:nvSpPr>
        <p:spPr bwMode="auto">
          <a:xfrm>
            <a:off x="0" y="6237288"/>
            <a:ext cx="2378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>
              <a:solidFill>
                <a:srgbClr val="000000"/>
              </a:solidFill>
            </a:endParaRPr>
          </a:p>
          <a:p>
            <a:r>
              <a:rPr lang="pl-PL" altLang="pl-PL">
                <a:solidFill>
                  <a:srgbClr val="000000"/>
                </a:solidFill>
              </a:rPr>
              <a:t>V B.C.</a:t>
            </a:r>
          </a:p>
        </p:txBody>
      </p:sp>
      <p:sp>
        <p:nvSpPr>
          <p:cNvPr id="57348" name="pole tekstowe 1"/>
          <p:cNvSpPr txBox="1">
            <a:spLocks noChangeArrowheads="1"/>
          </p:cNvSpPr>
          <p:nvPr/>
        </p:nvSpPr>
        <p:spPr bwMode="auto">
          <a:xfrm>
            <a:off x="107950" y="6308725"/>
            <a:ext cx="478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Myron, Dyskobol, V w. p.n.e</a:t>
            </a:r>
          </a:p>
        </p:txBody>
      </p:sp>
      <p:pic>
        <p:nvPicPr>
          <p:cNvPr id="57349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771525"/>
            <a:ext cx="40259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pole tekstowe 1"/>
          <p:cNvSpPr txBox="1">
            <a:spLocks noChangeArrowheads="1"/>
          </p:cNvSpPr>
          <p:nvPr/>
        </p:nvSpPr>
        <p:spPr bwMode="auto">
          <a:xfrm>
            <a:off x="4643438" y="5949950"/>
            <a:ext cx="70373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>
                <a:solidFill>
                  <a:schemeClr val="tx2"/>
                </a:solidFill>
              </a:rPr>
              <a:t>Leni Riefenstahl, </a:t>
            </a:r>
            <a:r>
              <a:rPr lang="pl-PL" altLang="pl-PL" i="1">
                <a:solidFill>
                  <a:schemeClr val="tx2"/>
                </a:solidFill>
              </a:rPr>
              <a:t>Olympia, Fest der Völker </a:t>
            </a:r>
          </a:p>
          <a:p>
            <a:r>
              <a:rPr lang="pl-PL" altLang="pl-PL">
                <a:solidFill>
                  <a:schemeClr val="tx2"/>
                </a:solidFill>
              </a:rPr>
              <a:t>(Festival of Nations) and </a:t>
            </a:r>
          </a:p>
          <a:p>
            <a:r>
              <a:rPr lang="pl-PL" altLang="pl-PL" i="1">
                <a:solidFill>
                  <a:schemeClr val="tx2"/>
                </a:solidFill>
              </a:rPr>
              <a:t>Fest der Schönheit</a:t>
            </a:r>
            <a:r>
              <a:rPr lang="pl-PL" altLang="pl-PL">
                <a:solidFill>
                  <a:schemeClr val="tx2"/>
                </a:solidFill>
              </a:rPr>
              <a:t> (Festival of Beauty), 1938.</a:t>
            </a:r>
          </a:p>
          <a:p>
            <a:endParaRPr lang="pl-PL" altLang="pl-PL">
              <a:solidFill>
                <a:schemeClr val="tx2"/>
              </a:solidFill>
            </a:endParaRPr>
          </a:p>
          <a:p>
            <a:r>
              <a:rPr lang="pl-PL" altLang="pl-PL">
                <a:solidFill>
                  <a:schemeClr val="tx2"/>
                </a:solidFill>
                <a:hlinkClick r:id="rId4"/>
              </a:rPr>
              <a:t>-</a:t>
            </a:r>
            <a:endParaRPr lang="pl-PL" altLang="pl-PL">
              <a:solidFill>
                <a:schemeClr val="tx2"/>
              </a:solidFill>
            </a:endParaRPr>
          </a:p>
          <a:p>
            <a:endParaRPr lang="pl-PL" alt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28" descr="C:\Olga\niebo\libera_KensAu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063625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1029"/>
          <p:cNvSpPr txBox="1">
            <a:spLocks noChangeArrowheads="1"/>
          </p:cNvSpPr>
          <p:nvPr/>
        </p:nvSpPr>
        <p:spPr bwMode="auto">
          <a:xfrm>
            <a:off x="1908175" y="6092825"/>
            <a:ext cx="5256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/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Zbigniew Libera, </a:t>
            </a:r>
            <a:r>
              <a:rPr lang="pl-PL" altLang="pl-PL" sz="2400" i="1">
                <a:solidFill>
                  <a:schemeClr val="tx2"/>
                </a:solidFill>
                <a:latin typeface="Times New Roman" pitchFamily="18" charset="0"/>
              </a:rPr>
              <a:t>Ciotka Kena</a:t>
            </a:r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, 1994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027" descr="C:\Olga\niebo\libera_body_mas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726363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1028"/>
          <p:cNvSpPr txBox="1">
            <a:spLocks noChangeArrowheads="1"/>
          </p:cNvSpPr>
          <p:nvPr/>
        </p:nvSpPr>
        <p:spPr bwMode="auto">
          <a:xfrm>
            <a:off x="1660525" y="5908675"/>
            <a:ext cx="545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Zbigniew Libera, </a:t>
            </a:r>
            <a:r>
              <a:rPr lang="pl-PL" altLang="pl-PL" sz="2400" i="1">
                <a:solidFill>
                  <a:schemeClr val="tx2"/>
                </a:solidFill>
                <a:latin typeface="Times New Roman" pitchFamily="18" charset="0"/>
              </a:rPr>
              <a:t>Body master, </a:t>
            </a:r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1994- 1997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Olga\niebo\ekspander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2778125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C:\Olga\niebo\ekspand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838200"/>
            <a:ext cx="21717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C:\Olga\niebo\eks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886200"/>
            <a:ext cx="167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429000" y="4343400"/>
            <a:ext cx="7689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Zbigniew Libera, </a:t>
            </a:r>
          </a:p>
          <a:p>
            <a:r>
              <a:rPr lang="pl-PL" altLang="pl-PL" sz="2400" i="1">
                <a:solidFill>
                  <a:schemeClr val="tx2"/>
                </a:solidFill>
                <a:latin typeface="Times New Roman" pitchFamily="18" charset="0"/>
              </a:rPr>
              <a:t>Universal</a:t>
            </a:r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pl-PL" altLang="pl-PL" sz="2400" i="1">
                <a:solidFill>
                  <a:schemeClr val="tx2"/>
                </a:solidFill>
                <a:latin typeface="Times New Roman" pitchFamily="18" charset="0"/>
              </a:rPr>
              <a:t>Penis</a:t>
            </a:r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pl-PL" altLang="pl-PL" sz="2400" i="1">
                <a:solidFill>
                  <a:schemeClr val="tx2"/>
                </a:solidFill>
                <a:latin typeface="Times New Roman" pitchFamily="18" charset="0"/>
              </a:rPr>
              <a:t>Expander</a:t>
            </a:r>
            <a:r>
              <a:rPr lang="pl-PL" altLang="pl-PL" sz="2400">
                <a:solidFill>
                  <a:schemeClr val="tx2"/>
                </a:solidFill>
                <a:latin typeface="Times New Roman" pitchFamily="18" charset="0"/>
              </a:rPr>
              <a:t>, 1995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ctrTitle"/>
          </p:nvPr>
        </p:nvSpPr>
        <p:spPr>
          <a:xfrm>
            <a:off x="612775" y="431800"/>
            <a:ext cx="7920038" cy="1268413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Ready made</a:t>
            </a:r>
          </a:p>
        </p:txBody>
      </p:sp>
      <p:sp>
        <p:nvSpPr>
          <p:cNvPr id="5123" name="Podtytuł 2"/>
          <p:cNvSpPr>
            <a:spLocks noGrp="1"/>
          </p:cNvSpPr>
          <p:nvPr>
            <p:ph type="subTitle" idx="1"/>
          </p:nvPr>
        </p:nvSpPr>
        <p:spPr>
          <a:xfrm>
            <a:off x="250825" y="1846263"/>
            <a:ext cx="5184775" cy="4751387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pl-PL" sz="2000" i="1" dirty="0" err="1"/>
              <a:t>objet</a:t>
            </a:r>
            <a:r>
              <a:rPr lang="pl-PL" sz="2000" i="1" dirty="0"/>
              <a:t> </a:t>
            </a:r>
            <a:r>
              <a:rPr lang="pl-PL" sz="2000" i="1" dirty="0" err="1"/>
              <a:t>trouvé</a:t>
            </a:r>
            <a:r>
              <a:rPr lang="pl-PL" sz="2000" dirty="0"/>
              <a:t>, gotowy przedmiot.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pl-PL" sz="2000" b="1" dirty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pl-PL" sz="2000" dirty="0"/>
              <a:t>Termin wprowadzony przez Marcela Duchampa: </a:t>
            </a:r>
            <a:r>
              <a:rPr lang="pl-PL" sz="2000" i="1" dirty="0"/>
              <a:t>Koło rowerowe </a:t>
            </a:r>
            <a:r>
              <a:rPr lang="pl-PL" sz="2000" dirty="0" smtClean="0"/>
              <a:t>1913</a:t>
            </a:r>
            <a:r>
              <a:rPr lang="pl-PL" sz="2000" i="1" dirty="0" smtClean="0"/>
              <a:t>, </a:t>
            </a:r>
            <a:br>
              <a:rPr lang="pl-PL" sz="2000" i="1" dirty="0" smtClean="0"/>
            </a:br>
            <a:r>
              <a:rPr lang="pl-PL" sz="2000" i="1" dirty="0" smtClean="0"/>
              <a:t>Suszarka </a:t>
            </a:r>
            <a:r>
              <a:rPr lang="pl-PL" sz="2000" i="1" dirty="0"/>
              <a:t>do butelek </a:t>
            </a:r>
            <a:r>
              <a:rPr lang="pl-PL" sz="2000" dirty="0"/>
              <a:t>1914</a:t>
            </a:r>
            <a:r>
              <a:rPr lang="pl-PL" sz="2000" i="1" dirty="0"/>
              <a:t>,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Fontanna </a:t>
            </a:r>
            <a:r>
              <a:rPr lang="pl-PL" sz="2000" dirty="0"/>
              <a:t>1917.</a:t>
            </a:r>
          </a:p>
          <a:p>
            <a:pPr algn="l">
              <a:defRPr/>
            </a:pPr>
            <a:endParaRPr lang="pl-PL" sz="2000" b="1" dirty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pl-PL" sz="2000" b="1" dirty="0"/>
              <a:t> </a:t>
            </a:r>
            <a:r>
              <a:rPr lang="pl-PL" sz="2000" dirty="0"/>
              <a:t>Przedmiot zostaje wyselekcjonowany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 </a:t>
            </a:r>
            <a:r>
              <a:rPr lang="pl-PL" sz="2000" dirty="0"/>
              <a:t>otoczenia i pozbawiony pierwotnego znaczenia </a:t>
            </a:r>
            <a:r>
              <a:rPr lang="pl-PL" sz="2000" dirty="0" smtClean="0"/>
              <a:t> (</a:t>
            </a:r>
            <a:r>
              <a:rPr lang="pl-PL" sz="2000" dirty="0"/>
              <a:t>funkcji). Artysta nadaje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mu </a:t>
            </a:r>
            <a:r>
              <a:rPr lang="pl-PL" sz="2000" dirty="0"/>
              <a:t>arbitralnie znaczenie nowe.</a:t>
            </a:r>
          </a:p>
          <a:p>
            <a:pPr algn="l">
              <a:defRPr/>
            </a:pPr>
            <a:endParaRPr lang="pl-PL" altLang="pl-PL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484438" y="3754438"/>
            <a:ext cx="1871662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>
                <a:solidFill>
                  <a:schemeClr val="bg1"/>
                </a:solidFill>
              </a:rPr>
              <a:t> - </a:t>
            </a:r>
            <a:r>
              <a:rPr lang="pl-PL" sz="1050" i="1" dirty="0">
                <a:solidFill>
                  <a:schemeClr val="bg1"/>
                </a:solidFill>
              </a:rPr>
              <a:t>Fontanna</a:t>
            </a:r>
          </a:p>
        </p:txBody>
      </p:sp>
      <p:sp>
        <p:nvSpPr>
          <p:cNvPr id="7173" name="Prostokąt 6"/>
          <p:cNvSpPr>
            <a:spLocks noChangeArrowheads="1"/>
          </p:cNvSpPr>
          <p:nvPr/>
        </p:nvSpPr>
        <p:spPr bwMode="auto">
          <a:xfrm>
            <a:off x="4643438" y="6135688"/>
            <a:ext cx="2628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000">
                <a:solidFill>
                  <a:schemeClr val="bg1"/>
                </a:solidFill>
              </a:rPr>
              <a:t>Pablo Picasso -  </a:t>
            </a:r>
            <a:r>
              <a:rPr lang="pl-PL" altLang="pl-PL" sz="1000" i="1">
                <a:solidFill>
                  <a:schemeClr val="bg1"/>
                </a:solidFill>
              </a:rPr>
              <a:t>Panny z Avinionu</a:t>
            </a:r>
            <a:endParaRPr lang="pl-PL" altLang="pl-PL" sz="1000">
              <a:solidFill>
                <a:schemeClr val="bg1"/>
              </a:solidFill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pole tekstowe 1"/>
          <p:cNvSpPr txBox="1">
            <a:spLocks noChangeArrowheads="1"/>
          </p:cNvSpPr>
          <p:nvPr/>
        </p:nvSpPr>
        <p:spPr bwMode="auto">
          <a:xfrm>
            <a:off x="5435600" y="5929313"/>
            <a:ext cx="2879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Marcel Duchamp, </a:t>
            </a:r>
            <a:r>
              <a:rPr lang="pl-PL" altLang="pl-PL" sz="1400" i="1"/>
              <a:t>Fontanna, </a:t>
            </a:r>
            <a:r>
              <a:rPr lang="pl-PL" altLang="pl-PL" sz="1400"/>
              <a:t>1917</a:t>
            </a:r>
          </a:p>
        </p:txBody>
      </p:sp>
      <p:pic>
        <p:nvPicPr>
          <p:cNvPr id="7176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2708275"/>
            <a:ext cx="3343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ctrTitle"/>
          </p:nvPr>
        </p:nvSpPr>
        <p:spPr>
          <a:xfrm>
            <a:off x="585788" y="115888"/>
            <a:ext cx="7947025" cy="1504950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Jak odróżnić „zwykły przedmiot” </a:t>
            </a:r>
            <a:b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od dzieła sztuki?</a:t>
            </a:r>
          </a:p>
        </p:txBody>
      </p:sp>
      <p:sp>
        <p:nvSpPr>
          <p:cNvPr id="8195" name="Podtytuł 2"/>
          <p:cNvSpPr>
            <a:spLocks noGrp="1"/>
          </p:cNvSpPr>
          <p:nvPr>
            <p:ph type="subTitle" idx="1"/>
          </p:nvPr>
        </p:nvSpPr>
        <p:spPr>
          <a:xfrm>
            <a:off x="234950" y="1557338"/>
            <a:ext cx="4752975" cy="50419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  <a:defRPr/>
            </a:pPr>
            <a:endParaRPr lang="pl-PL" sz="1800" b="1" dirty="0" smtClean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pl-PL" sz="1800" b="1" dirty="0" smtClean="0"/>
              <a:t>Arthur </a:t>
            </a:r>
            <a:r>
              <a:rPr lang="pl-PL" sz="1800" b="1" dirty="0"/>
              <a:t>C. </a:t>
            </a:r>
            <a:r>
              <a:rPr lang="pl-PL" sz="1800" b="1" dirty="0" err="1" smtClean="0"/>
              <a:t>Danto</a:t>
            </a:r>
            <a:r>
              <a:rPr lang="pl-PL" sz="1800" b="1" dirty="0" smtClean="0"/>
              <a:t>:  </a:t>
            </a:r>
            <a:r>
              <a:rPr lang="pl-PL" sz="1800" dirty="0" smtClean="0"/>
              <a:t>Aby </a:t>
            </a:r>
            <a:r>
              <a:rPr lang="pl-PL" sz="1800" dirty="0"/>
              <a:t>zobaczyć sztukę konieczny jest element, którego oko nie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może </a:t>
            </a:r>
            <a:r>
              <a:rPr lang="pl-PL" sz="1800" dirty="0"/>
              <a:t>dostrzec – teoria artystyczna i wiedza na temat historii sztuki</a:t>
            </a:r>
            <a:r>
              <a:rPr lang="pl-PL" sz="1800" dirty="0" smtClean="0"/>
              <a:t>.</a:t>
            </a:r>
            <a:endParaRPr lang="pl-PL" sz="18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pl-PL" sz="1800" dirty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pl-PL" sz="1800" dirty="0"/>
              <a:t>Posiadają identyczne własności zmysłowe, ale odmienne znaczenia.</a:t>
            </a:r>
          </a:p>
          <a:p>
            <a:pPr algn="l">
              <a:defRPr/>
            </a:pPr>
            <a:endParaRPr lang="pl-PL" sz="1800" dirty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sz="1800" dirty="0"/>
              <a:t> R</a:t>
            </a:r>
            <a:r>
              <a:rPr lang="pl-PL" sz="1800" dirty="0" smtClean="0"/>
              <a:t>óżnica </a:t>
            </a:r>
            <a:r>
              <a:rPr lang="pl-PL" sz="1800" dirty="0"/>
              <a:t>między przedmiotami polega na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ich </a:t>
            </a:r>
            <a:r>
              <a:rPr lang="pl-PL" sz="1800" dirty="0"/>
              <a:t>odmiennym odniesieniu do świata: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dzieło </a:t>
            </a:r>
            <a:r>
              <a:rPr lang="pl-PL" sz="1800" dirty="0"/>
              <a:t>sztuki mówi coś o świecie, czego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nie </a:t>
            </a:r>
            <a:r>
              <a:rPr lang="pl-PL" sz="1800" dirty="0"/>
              <a:t>mówi jego niezmieniony odpowiednik.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pl-PL" sz="1800" dirty="0">
              <a:solidFill>
                <a:schemeClr val="accent1"/>
              </a:solidFill>
            </a:endParaRPr>
          </a:p>
          <a:p>
            <a:pPr algn="l">
              <a:defRPr/>
            </a:pPr>
            <a:endParaRPr lang="pl-PL" altLang="pl-PL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Łącznik prosty 3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2522538"/>
            <a:ext cx="3746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pole tekstowe 2"/>
          <p:cNvSpPr txBox="1">
            <a:spLocks noChangeArrowheads="1"/>
          </p:cNvSpPr>
          <p:nvPr/>
        </p:nvSpPr>
        <p:spPr bwMode="auto">
          <a:xfrm>
            <a:off x="5075238" y="5426075"/>
            <a:ext cx="33845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l-PL" sz="1400"/>
              <a:t>Andy Warhol</a:t>
            </a:r>
            <a:r>
              <a:rPr lang="pl-PL" altLang="pl-PL" sz="1400"/>
              <a:t>,</a:t>
            </a:r>
            <a:r>
              <a:rPr lang="en-US" altLang="pl-PL" sz="1400"/>
              <a:t> </a:t>
            </a:r>
            <a:r>
              <a:rPr lang="en-US" altLang="pl-PL" sz="1400" i="1"/>
              <a:t>Brillo boxes</a:t>
            </a:r>
            <a:r>
              <a:rPr lang="en-US" altLang="pl-PL" sz="1400"/>
              <a:t> </a:t>
            </a:r>
            <a:r>
              <a:rPr lang="pl-PL" altLang="pl-PL" sz="1400"/>
              <a:t>,</a:t>
            </a:r>
            <a:r>
              <a:rPr lang="en-US" altLang="pl-PL" sz="1400"/>
              <a:t>1964</a:t>
            </a:r>
            <a:endParaRPr lang="pl-PL" altLang="pl-PL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ctrTitle"/>
          </p:nvPr>
        </p:nvSpPr>
        <p:spPr>
          <a:xfrm>
            <a:off x="611188" y="476250"/>
            <a:ext cx="7804150" cy="1152525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Neoawangarda</a:t>
            </a:r>
          </a:p>
        </p:txBody>
      </p:sp>
      <p:sp>
        <p:nvSpPr>
          <p:cNvPr id="9219" name="Podtytuł 2"/>
          <p:cNvSpPr>
            <a:spLocks noGrp="1"/>
          </p:cNvSpPr>
          <p:nvPr>
            <p:ph type="subTitle" idx="1"/>
          </p:nvPr>
        </p:nvSpPr>
        <p:spPr>
          <a:xfrm>
            <a:off x="1069975" y="1844675"/>
            <a:ext cx="6958013" cy="4535488"/>
          </a:xfrm>
        </p:spPr>
        <p:txBody>
          <a:bodyPr/>
          <a:lstStyle/>
          <a:p>
            <a:pPr algn="l"/>
            <a:r>
              <a:rPr lang="pl-PL" altLang="pl-PL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Rozwija się w latach 50 i 60. </a:t>
            </a:r>
          </a:p>
          <a:p>
            <a:pPr algn="l"/>
            <a:endParaRPr lang="pl-PL" altLang="pl-PL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altLang="pl-PL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Poszerza granice sztuki,  poszukuje  nowych środków wyrazu</a:t>
            </a:r>
          </a:p>
          <a:p>
            <a:pPr algn="l"/>
            <a:endParaRPr lang="pl-PL" altLang="pl-PL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altLang="pl-PL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Konceptualizm – zakwestionowanie dzieła sztuki (sztuka jako idea)</a:t>
            </a:r>
          </a:p>
          <a:p>
            <a:pPr algn="l"/>
            <a:endParaRPr lang="pl-PL" altLang="pl-PL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altLang="pl-PL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Performance, happening – sztuka jako działanie</a:t>
            </a:r>
          </a:p>
          <a:p>
            <a:pPr algn="l"/>
            <a:endParaRPr lang="pl-PL" altLang="pl-PL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altLang="pl-PL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 szoku i prowokacji – przekraczanie  norm obyczajowych i granic dobrego smaku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ctrTitle"/>
          </p:nvPr>
        </p:nvSpPr>
        <p:spPr>
          <a:xfrm>
            <a:off x="107950" y="765175"/>
            <a:ext cx="4357688" cy="642938"/>
          </a:xfrm>
        </p:spPr>
        <p:txBody>
          <a:bodyPr/>
          <a:lstStyle/>
          <a:p>
            <a:r>
              <a:rPr lang="pl-PL" altLang="pl-PL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Konceptualizm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8125" y="1590675"/>
            <a:ext cx="5791200" cy="4791075"/>
          </a:xfrm>
        </p:spPr>
        <p:txBody>
          <a:bodyPr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Sztuka pojęciowa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zdematerializowana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post-przedmiotowa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post-object art)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Najważniejsze w dziele sztuki: </a:t>
            </a: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koncept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idea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Intelektualny charakter twórczości.</a:t>
            </a: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Zastąpienie sztuki jako przedmiotu, sztuką jako ideą.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Ograniczenie twórczości jedynie do zamysłu lub demonstracyjnego czynu.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Artysta daje tylko twórczy zamysł, projekt, który ma poruszyć publiczność i pobudzić ją do twórczych działań.</a:t>
            </a:r>
            <a:endParaRPr lang="pl-PL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Prostokąt 4"/>
          <p:cNvSpPr>
            <a:spLocks noChangeArrowheads="1"/>
          </p:cNvSpPr>
          <p:nvPr/>
        </p:nvSpPr>
        <p:spPr bwMode="auto">
          <a:xfrm>
            <a:off x="5203825" y="2997200"/>
            <a:ext cx="39401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000">
                <a:solidFill>
                  <a:schemeClr val="bg1"/>
                </a:solidFill>
              </a:rPr>
              <a:t>Joseph Kosuth – </a:t>
            </a:r>
            <a:r>
              <a:rPr lang="pl-PL" altLang="pl-PL" sz="1000" i="1">
                <a:solidFill>
                  <a:schemeClr val="bg1"/>
                </a:solidFill>
              </a:rPr>
              <a:t>Jedno i trzy krzesła</a:t>
            </a:r>
          </a:p>
        </p:txBody>
      </p:sp>
      <p:pic>
        <p:nvPicPr>
          <p:cNvPr id="10245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150" y="3554413"/>
            <a:ext cx="2820988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Prostokąt 6"/>
          <p:cNvSpPr>
            <a:spLocks noChangeArrowheads="1"/>
          </p:cNvSpPr>
          <p:nvPr/>
        </p:nvSpPr>
        <p:spPr bwMode="auto">
          <a:xfrm>
            <a:off x="5999163" y="6289675"/>
            <a:ext cx="2244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400"/>
              <a:t>John Cage, </a:t>
            </a:r>
            <a:r>
              <a:rPr lang="pl-PL" altLang="pl-PL" sz="1400" i="1"/>
              <a:t>4’33’’, </a:t>
            </a:r>
            <a:r>
              <a:rPr lang="pl-PL" altLang="pl-PL" sz="1400"/>
              <a:t>partytura</a:t>
            </a:r>
          </a:p>
        </p:txBody>
      </p:sp>
      <p:cxnSp>
        <p:nvCxnSpPr>
          <p:cNvPr id="8" name="Łącznik prosty 7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Symbol zastępczy obrazu 4"/>
          <p:cNvPicPr>
            <a:picLocks noChangeAspect="1"/>
          </p:cNvPicPr>
          <p:nvPr/>
        </p:nvPicPr>
        <p:blipFill>
          <a:blip r:embed="rId3" cstate="print"/>
          <a:srcRect t="1228" b="1228"/>
          <a:stretch>
            <a:fillRect/>
          </a:stretch>
        </p:blipFill>
        <p:spPr bwMode="auto">
          <a:xfrm>
            <a:off x="5286375" y="-26988"/>
            <a:ext cx="3857625" cy="28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pole tekstowe 8"/>
          <p:cNvSpPr txBox="1">
            <a:spLocks noChangeArrowheads="1"/>
          </p:cNvSpPr>
          <p:nvPr/>
        </p:nvSpPr>
        <p:spPr bwMode="auto">
          <a:xfrm>
            <a:off x="5303838" y="2976563"/>
            <a:ext cx="344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 sz="1400"/>
              <a:t>Joseph Kosuth </a:t>
            </a:r>
            <a:r>
              <a:rPr lang="pl-PL" altLang="pl-PL" sz="1400"/>
              <a:t>,</a:t>
            </a:r>
            <a:r>
              <a:rPr lang="en-US" altLang="pl-PL" sz="1400" b="1"/>
              <a:t>One and Three Chairs</a:t>
            </a:r>
            <a:r>
              <a:rPr lang="en-US" altLang="pl-PL" sz="1400"/>
              <a:t>, 1965, </a:t>
            </a:r>
            <a:endParaRPr lang="pl-PL" altLang="pl-PL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2964</TotalTime>
  <Words>1366</Words>
  <Application>Microsoft Office PowerPoint</Application>
  <PresentationFormat>Pokaz na ekranie (4:3)</PresentationFormat>
  <Paragraphs>328</Paragraphs>
  <Slides>58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2" baseType="lpstr">
      <vt:lpstr>Calibri</vt:lpstr>
      <vt:lpstr>Arial</vt:lpstr>
      <vt:lpstr>Times New Roman</vt:lpstr>
      <vt:lpstr>Motyw pakietu Office</vt:lpstr>
      <vt:lpstr>Slajd 1</vt:lpstr>
      <vt:lpstr>Co nazywamy sztuką?</vt:lpstr>
      <vt:lpstr>Co wyróżnia sztukę?</vt:lpstr>
      <vt:lpstr>Sztuka współczesna a sztuka nowoczesna</vt:lpstr>
      <vt:lpstr>Wielka Awangarda – rewolucja w sztuce</vt:lpstr>
      <vt:lpstr>Ready made</vt:lpstr>
      <vt:lpstr>Jak odróżnić „zwykły przedmiot”  od dzieła sztuki?</vt:lpstr>
      <vt:lpstr>Neoawangarda</vt:lpstr>
      <vt:lpstr>Konceptualizm</vt:lpstr>
      <vt:lpstr>Slajd 10</vt:lpstr>
      <vt:lpstr>Polska sztuka konceptualna</vt:lpstr>
      <vt:lpstr>Slajd 12</vt:lpstr>
      <vt:lpstr>Sztuka zdarzeniowa: performance i happening</vt:lpstr>
      <vt:lpstr>Slajd 14</vt:lpstr>
      <vt:lpstr>Slajd 15</vt:lpstr>
      <vt:lpstr>Pomysły na pracę z Uczniami</vt:lpstr>
      <vt:lpstr>Współczesne nawiązania do polskiej neoawangardy</vt:lpstr>
      <vt:lpstr>Realizm grupy Ładnie</vt:lpstr>
      <vt:lpstr>Slajd 19</vt:lpstr>
      <vt:lpstr>Slajd 20</vt:lpstr>
      <vt:lpstr>Sztuka krytyczna</vt:lpstr>
      <vt:lpstr>Nawiązania do sztuki dawnej i awangardowej, historii, kultury popularnej</vt:lpstr>
      <vt:lpstr>Slajd 23</vt:lpstr>
      <vt:lpstr>Slajd 24</vt:lpstr>
      <vt:lpstr>Slajd 25</vt:lpstr>
      <vt:lpstr> Prowokacje artystyczne: religijne,  obyczajowe, estetyczne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  Artur Żmijewski  80064  </vt:lpstr>
      <vt:lpstr>Slajd 40</vt:lpstr>
      <vt:lpstr>Slajd 41</vt:lpstr>
      <vt:lpstr>Slajd 42</vt:lpstr>
      <vt:lpstr>Slajd 43</vt:lpstr>
      <vt:lpstr>Slajd 44</vt:lpstr>
      <vt:lpstr>Klasyczny akt</vt:lpstr>
      <vt:lpstr>Eduard Manet, Olimpia, 1863.</vt:lpstr>
      <vt:lpstr>Katarzyna Kozyra, Olimpia, 1996.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TAJEMNICE SZTUKI WSPÓŁCZESNEJ</dc:title>
  <dc:creator>Olga</dc:creator>
  <cp:lastModifiedBy>Cyryl</cp:lastModifiedBy>
  <cp:revision>210</cp:revision>
  <dcterms:created xsi:type="dcterms:W3CDTF">2014-10-08T09:51:38Z</dcterms:created>
  <dcterms:modified xsi:type="dcterms:W3CDTF">2014-12-15T08:20:52Z</dcterms:modified>
</cp:coreProperties>
</file>