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0" r:id="rId2"/>
    <p:sldId id="267" r:id="rId3"/>
    <p:sldId id="258" r:id="rId4"/>
    <p:sldId id="312" r:id="rId5"/>
    <p:sldId id="260" r:id="rId6"/>
    <p:sldId id="269" r:id="rId7"/>
    <p:sldId id="262" r:id="rId8"/>
    <p:sldId id="287" r:id="rId9"/>
    <p:sldId id="290" r:id="rId10"/>
    <p:sldId id="265" r:id="rId11"/>
    <p:sldId id="264" r:id="rId12"/>
    <p:sldId id="270" r:id="rId13"/>
    <p:sldId id="259" r:id="rId14"/>
    <p:sldId id="272" r:id="rId15"/>
    <p:sldId id="311" r:id="rId16"/>
    <p:sldId id="273" r:id="rId17"/>
    <p:sldId id="274" r:id="rId18"/>
    <p:sldId id="275" r:id="rId19"/>
    <p:sldId id="277" r:id="rId20"/>
    <p:sldId id="279" r:id="rId21"/>
    <p:sldId id="291" r:id="rId22"/>
    <p:sldId id="281" r:id="rId23"/>
    <p:sldId id="283" r:id="rId24"/>
    <p:sldId id="284" r:id="rId25"/>
    <p:sldId id="292" r:id="rId26"/>
    <p:sldId id="293" r:id="rId27"/>
    <p:sldId id="294" r:id="rId28"/>
    <p:sldId id="296" r:id="rId29"/>
    <p:sldId id="268" r:id="rId30"/>
    <p:sldId id="298" r:id="rId31"/>
    <p:sldId id="300" r:id="rId32"/>
    <p:sldId id="313" r:id="rId33"/>
    <p:sldId id="301" r:id="rId34"/>
    <p:sldId id="302" r:id="rId35"/>
    <p:sldId id="305" r:id="rId36"/>
    <p:sldId id="306" r:id="rId37"/>
    <p:sldId id="307" r:id="rId38"/>
    <p:sldId id="308" r:id="rId39"/>
    <p:sldId id="309" r:id="rId40"/>
  </p:sldIdLst>
  <p:sldSz cx="9144000" cy="6858000" type="screen4x3"/>
  <p:notesSz cx="6858000" cy="9144000"/>
  <p:embeddedFontLst>
    <p:embeddedFont>
      <p:font typeface="Calibri" pitchFamily="34" charset="0"/>
      <p:regular r:id="rId41"/>
      <p:bold r:id="rId42"/>
      <p:italic r:id="rId43"/>
      <p:boldItalic r:id="rId44"/>
    </p:embeddedFont>
  </p:embeddedFontLst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718" autoAdjust="0"/>
  </p:normalViewPr>
  <p:slideViewPr>
    <p:cSldViewPr showGuides="1">
      <p:cViewPr varScale="1">
        <p:scale>
          <a:sx n="70" d="100"/>
          <a:sy n="70" d="100"/>
        </p:scale>
        <p:origin x="-138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2453A-74AD-493E-839E-3BE767DCE02E}" type="datetimeFigureOut">
              <a:rPr lang="pl-PL"/>
              <a:pPr>
                <a:defRPr/>
              </a:pPr>
              <a:t>2015-09-25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6D8D4-7414-4C38-A702-593CA08D29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D8CA1-C267-45B7-8AAB-9C737D21924E}" type="datetimeFigureOut">
              <a:rPr lang="pl-PL"/>
              <a:pPr>
                <a:defRPr/>
              </a:pPr>
              <a:t>2015-09-25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983F2-28A0-4D0D-8301-43851D3C4F7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EFF91-01B3-4D11-B352-48D236E04C4B}" type="datetimeFigureOut">
              <a:rPr lang="pl-PL"/>
              <a:pPr>
                <a:defRPr/>
              </a:pPr>
              <a:t>2015-09-25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45ED9-CABD-4767-BA6B-44E93EBBCB7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5EE9E-F6AA-4F93-99E1-FD94E2D78618}" type="datetimeFigureOut">
              <a:rPr lang="pl-PL"/>
              <a:pPr>
                <a:defRPr/>
              </a:pPr>
              <a:t>2015-09-25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E09A-F658-4810-AD33-71285CBCD4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DF0E4-0D05-4C26-8FDA-AEA4CED976C8}" type="datetimeFigureOut">
              <a:rPr lang="pl-PL"/>
              <a:pPr>
                <a:defRPr/>
              </a:pPr>
              <a:t>2015-09-25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5D8E6-A313-43F8-B762-98D99497EE1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3C60-9979-4915-8C3D-8A4062FDE73D}" type="datetimeFigureOut">
              <a:rPr lang="pl-PL"/>
              <a:pPr>
                <a:defRPr/>
              </a:pPr>
              <a:t>2015-09-25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CF785-8981-42CB-B8C6-3223076613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D8800-C5E6-4423-80CB-257B7C874C6D}" type="datetimeFigureOut">
              <a:rPr lang="pl-PL"/>
              <a:pPr>
                <a:defRPr/>
              </a:pPr>
              <a:t>2015-09-25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DE885-EB48-4136-80DF-2D52D0038A1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BFBB9-8147-40AF-9FB9-920AB39B11B4}" type="datetimeFigureOut">
              <a:rPr lang="pl-PL"/>
              <a:pPr>
                <a:defRPr/>
              </a:pPr>
              <a:t>2015-09-25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99932-7F68-4A9F-A5BB-8BE7E409298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C84F9-90F6-4058-B60D-E5F6FE8CC334}" type="datetimeFigureOut">
              <a:rPr lang="pl-PL"/>
              <a:pPr>
                <a:defRPr/>
              </a:pPr>
              <a:t>2015-09-25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B7D6-F287-47A4-B083-3A3956AD26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0855F-8542-471E-94A3-33FEE24BFA50}" type="datetimeFigureOut">
              <a:rPr lang="pl-PL"/>
              <a:pPr>
                <a:defRPr/>
              </a:pPr>
              <a:t>2015-09-25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5750E-4219-455C-9EF9-70FD60239D0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7DC1-AFEE-4A06-99D1-DF755F23A21F}" type="datetimeFigureOut">
              <a:rPr lang="pl-PL"/>
              <a:pPr>
                <a:defRPr/>
              </a:pPr>
              <a:t>2015-09-25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CD4A7-EFFA-4CC3-A4B7-0783DFD6069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647939-6A0A-4962-AAB1-54AD451CD257}" type="datetimeFigureOut">
              <a:rPr lang="pl-PL"/>
              <a:pPr>
                <a:defRPr/>
              </a:pPr>
              <a:t>2015-09-25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BC558F-5D17-4155-B86B-BE23C75FF3C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upload.wikimedia.org/wikipedia/commons/c/c7/Pieta_z_Lubiaza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popehat.com/wp-content/uploads/2012/03/Vesperbild-1330s.jp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upload.wikimedia.org/wikipedia/commons/f/f2/Gdansk_Kosciol_Mariacki_Pieta.jp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upload.wikimedia.org/wikipedia/commons/1/1b/Vesperbild_Schwaben_um_1500.jp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upload.wikimedia.org/wikipedia/commons/f/f3/N%C3%BCrnberg_St_Jakob_Piet%C3%A0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upload.wikimedia.org/wikipedia/commons/3/39/WLA_metmuseum_1375_Pieta.j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lakultury.pl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784502"/>
            <a:ext cx="8892480" cy="129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zawartości 2"/>
          <p:cNvSpPr>
            <a:spLocks noGrp="1"/>
          </p:cNvSpPr>
          <p:nvPr>
            <p:ph idx="1"/>
          </p:nvPr>
        </p:nvSpPr>
        <p:spPr>
          <a:xfrm>
            <a:off x="539552" y="5517232"/>
            <a:ext cx="8229600" cy="1152103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Jednak tylko w kościele zachodnim </a:t>
            </a:r>
          </a:p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 motyw stał się samoistny i popularny.</a:t>
            </a:r>
          </a:p>
        </p:txBody>
      </p:sp>
      <p:pic>
        <p:nvPicPr>
          <p:cNvPr id="4" name="Obraz 3" descr="Bécs_19_(4278445963)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32656"/>
            <a:ext cx="7375701" cy="5114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zawartości 2"/>
          <p:cNvSpPr>
            <a:spLocks noGrp="1"/>
          </p:cNvSpPr>
          <p:nvPr>
            <p:ph idx="1"/>
          </p:nvPr>
        </p:nvSpPr>
        <p:spPr>
          <a:xfrm>
            <a:off x="467544" y="5445224"/>
            <a:ext cx="8219256" cy="1412776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XIV w. wydzielono ze sceny opłakiwania dwie najważniejsze osoby</a:t>
            </a:r>
          </a:p>
        </p:txBody>
      </p:sp>
      <p:pic>
        <p:nvPicPr>
          <p:cNvPr id="3" name="Obraz 2" descr="shutterstock_1544318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"/>
            <a:ext cx="8064896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zawartości 2"/>
          <p:cNvSpPr>
            <a:spLocks noGrp="1"/>
          </p:cNvSpPr>
          <p:nvPr>
            <p:ph idx="1"/>
          </p:nvPr>
        </p:nvSpPr>
        <p:spPr>
          <a:xfrm>
            <a:off x="0" y="620688"/>
            <a:ext cx="3707904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Tak powstała pieta.</a:t>
            </a:r>
          </a:p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Sposób kompozycji </a:t>
            </a:r>
          </a:p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 ujęcia tematu zmieniał się w czasie.</a:t>
            </a:r>
          </a:p>
        </p:txBody>
      </p:sp>
      <p:pic>
        <p:nvPicPr>
          <p:cNvPr id="3" name="Obraz 2" descr="shutterstock_429404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7569" y="0"/>
            <a:ext cx="54464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ymbol zastępczy zawartości 2"/>
          <p:cNvSpPr>
            <a:spLocks noGrp="1"/>
          </p:cNvSpPr>
          <p:nvPr>
            <p:ph idx="1"/>
          </p:nvPr>
        </p:nvSpPr>
        <p:spPr>
          <a:xfrm>
            <a:off x="5004048" y="764704"/>
            <a:ext cx="3898776" cy="5505450"/>
          </a:xfrm>
        </p:spPr>
        <p:txBody>
          <a:bodyPr anchor="ctr"/>
          <a:lstStyle/>
          <a:p>
            <a:pPr algn="ctr" eaLnBrk="1" hangingPunct="1"/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przedstawienia malarskie były bardziej popularne w środowisku włoskim</a:t>
            </a:r>
          </a:p>
          <a:p>
            <a:pPr algn="ctr" eaLnBrk="1" hangingPunct="1"/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rzeźbione w niemieckim</a:t>
            </a:r>
          </a:p>
          <a:p>
            <a:pPr algn="ctr" eaLnBrk="1" hangingPunct="1">
              <a:buFont typeface="Arial" charset="0"/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5" name="Obraz 4" descr="Luis de Morales - Pieta, 15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4860032" cy="6449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lik:Pieta z Lubiaz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08512" cy="6273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4788024" y="1124744"/>
            <a:ext cx="4355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Początkowo przedstawiono Marię jako osobę starszą. Miała ostre rysy i ból na twarzy.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4114800" cy="5818658"/>
          </a:xfrm>
        </p:spPr>
        <p:txBody>
          <a:bodyPr/>
          <a:lstStyle/>
          <a:p>
            <a:r>
              <a:rPr lang="pl-PL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Sztywne, wychudzone ciało Chrystusa układano schodkowo, tak aby dobrze widoczne były ślady męki. 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/>
          </a:p>
        </p:txBody>
      </p:sp>
      <p:pic>
        <p:nvPicPr>
          <p:cNvPr id="4" name="Picture 4" descr="The Roettgen Pietà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9116" y="332656"/>
            <a:ext cx="409488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zawartości 2"/>
          <p:cNvSpPr>
            <a:spLocks noGrp="1"/>
          </p:cNvSpPr>
          <p:nvPr>
            <p:ph idx="1"/>
          </p:nvPr>
        </p:nvSpPr>
        <p:spPr>
          <a:xfrm>
            <a:off x="467544" y="5024933"/>
            <a:ext cx="8229600" cy="1833067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późniejszym okresie Marię przedstawiano jako młodą i piękną kobietę o delikatnych rysach i pełnej twarzy. </a:t>
            </a:r>
          </a:p>
          <a:p>
            <a:pPr algn="ctr" eaLnBrk="1" hangingPunct="1">
              <a:buFont typeface="Arial" charset="0"/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3" name="Obraz 2" descr="shutterstock_96338360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0"/>
            <a:ext cx="7376851" cy="472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zawartości 2"/>
          <p:cNvSpPr>
            <a:spLocks noGrp="1"/>
          </p:cNvSpPr>
          <p:nvPr>
            <p:ph idx="1"/>
          </p:nvPr>
        </p:nvSpPr>
        <p:spPr>
          <a:xfrm>
            <a:off x="323528" y="5949280"/>
            <a:ext cx="8363272" cy="908720"/>
          </a:xfrm>
        </p:spPr>
        <p:txBody>
          <a:bodyPr anchor="ctr"/>
          <a:lstStyle/>
          <a:p>
            <a:pPr algn="ctr" eaLnBrk="1" hangingPunct="1"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Ciało Chrystusa układano horyzontalnie, a wszelkie ślady męki były zminimalizowane</a:t>
            </a:r>
          </a:p>
          <a:p>
            <a:pPr algn="ctr" eaLnBrk="1" hangingPunct="1">
              <a:buFont typeface="Arial" charset="0"/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21507" name="Picture 2" descr="Plik:Gdansk Kosciol Mariacki Piet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0"/>
            <a:ext cx="6048672" cy="562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zawartości 2"/>
          <p:cNvSpPr>
            <a:spLocks noGrp="1"/>
          </p:cNvSpPr>
          <p:nvPr>
            <p:ph idx="1"/>
          </p:nvPr>
        </p:nvSpPr>
        <p:spPr>
          <a:xfrm>
            <a:off x="5292080" y="620713"/>
            <a:ext cx="3394720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 czasem zaczęto zwracać ciało Chrystusa ku widzowi. Tors spoczywał ciężko na kolanach Marii, nogi zwisały bezwładnie. </a:t>
            </a:r>
          </a:p>
        </p:txBody>
      </p:sp>
      <p:pic>
        <p:nvPicPr>
          <p:cNvPr id="3" name="Picture 2" descr="File:Vesperbild Schwaben um 15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53530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zawartości 2"/>
          <p:cNvSpPr>
            <a:spLocks noGrp="1"/>
          </p:cNvSpPr>
          <p:nvPr>
            <p:ph idx="1"/>
          </p:nvPr>
        </p:nvSpPr>
        <p:spPr>
          <a:xfrm>
            <a:off x="5364088" y="0"/>
            <a:ext cx="3333056" cy="685800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początku XVI wieku popularna była kompozycja z Chrystusem leżącym i postacią Marii pochylającą się nad jego ciałem.</a:t>
            </a:r>
          </a:p>
        </p:txBody>
      </p:sp>
      <p:pic>
        <p:nvPicPr>
          <p:cNvPr id="4" name="Picture 2" descr="File:Nürnberg St Jakob Pietà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52673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kieryl\Stowarzyszenie Fala Kultury\pieta\shutterstock_96338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5341243" cy="551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6372200" y="620688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bg1"/>
                </a:solidFill>
              </a:rPr>
              <a:t>Pieta</a:t>
            </a:r>
            <a:endParaRPr lang="pl-PL" sz="3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148064" y="1628800"/>
            <a:ext cx="399593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Przedstawienie Marii</a:t>
            </a:r>
          </a:p>
          <a:p>
            <a:pPr algn="ctr" eaLnBrk="1" hangingPunct="1">
              <a:buFont typeface="Arial" charset="0"/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 z ciałem Chrystusa. </a:t>
            </a:r>
            <a:br>
              <a:rPr lang="pl-PL" sz="3200" dirty="0" smtClean="0">
                <a:solidFill>
                  <a:schemeClr val="bg1"/>
                </a:solidFill>
              </a:rPr>
            </a:br>
            <a:r>
              <a:rPr lang="pl-PL" sz="3200" dirty="0" smtClean="0">
                <a:solidFill>
                  <a:schemeClr val="bg1"/>
                </a:solidFill>
              </a:rPr>
              <a:t>Nazwa pochodzi</a:t>
            </a:r>
          </a:p>
          <a:p>
            <a:pPr algn="ctr" eaLnBrk="1" hangingPunct="1">
              <a:buFont typeface="Arial" charset="0"/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 od łacińskiego </a:t>
            </a:r>
            <a:r>
              <a:rPr lang="pl-PL" sz="3200" i="1" dirty="0" err="1" smtClean="0">
                <a:solidFill>
                  <a:schemeClr val="bg1"/>
                </a:solidFill>
              </a:rPr>
              <a:t>pietas</a:t>
            </a:r>
            <a:r>
              <a:rPr lang="pl-PL" sz="3200" dirty="0" smtClean="0">
                <a:solidFill>
                  <a:schemeClr val="bg1"/>
                </a:solidFill>
              </a:rPr>
              <a:t> -</a:t>
            </a:r>
          </a:p>
          <a:p>
            <a:pPr algn="ctr" eaLnBrk="1" hangingPunct="1">
              <a:buFont typeface="Arial" charset="0"/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- zgodna z powinnością miłość, pobożność, oddanie. 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Możemy również spotkać dwa </a:t>
            </a:r>
            <a:b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nietypowe ujęcia tematu.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60648"/>
            <a:ext cx="3466728" cy="6126163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pierwszym ciało Chrystusa jest pomniejszone do rozmiarów dziecka, dla podkreślenia relacji między matką a synem.</a:t>
            </a:r>
          </a:p>
        </p:txBody>
      </p:sp>
      <p:pic>
        <p:nvPicPr>
          <p:cNvPr id="3" name="Picture 2" descr="Plik:WLA metmuseum 1375 Piet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4664"/>
            <a:ext cx="4067944" cy="610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ymbol zastępczy zawartości 2"/>
          <p:cNvSpPr>
            <a:spLocks noGrp="1"/>
          </p:cNvSpPr>
          <p:nvPr>
            <p:ph idx="1"/>
          </p:nvPr>
        </p:nvSpPr>
        <p:spPr>
          <a:xfrm>
            <a:off x="5004048" y="620713"/>
            <a:ext cx="3682752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 drugim zobaczymy stojącą Marię podtrzymującą osuwające się ciało Chrystusa.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71937">
            <a:off x="237854" y="177780"/>
            <a:ext cx="4745205" cy="620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ymbol zastępczy zawartości 2"/>
          <p:cNvSpPr>
            <a:spLocks noGrp="1"/>
          </p:cNvSpPr>
          <p:nvPr>
            <p:ph idx="1"/>
          </p:nvPr>
        </p:nvSpPr>
        <p:spPr>
          <a:xfrm>
            <a:off x="0" y="620688"/>
            <a:ext cx="3754760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 końcem XVI wieku popularność tematu maleje, choć oczywiście nie znika.</a:t>
            </a:r>
          </a:p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Jednak w sposobie jego ujmowania aż do końca XIX wieku nie pojawia się nic nowego.</a:t>
            </a:r>
          </a:p>
        </p:txBody>
      </p:sp>
      <p:pic>
        <p:nvPicPr>
          <p:cNvPr id="3" name="Obraz 2" descr="shutterstock_204914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2427" y="0"/>
            <a:ext cx="492157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zawartości 2"/>
          <p:cNvSpPr>
            <a:spLocks noGrp="1"/>
          </p:cNvSpPr>
          <p:nvPr>
            <p:ph idx="1"/>
          </p:nvPr>
        </p:nvSpPr>
        <p:spPr>
          <a:xfrm>
            <a:off x="5101208" y="620688"/>
            <a:ext cx="4042792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Zmiany dotyczyły techniki, a nie sposobu ujęcia tematu. Widać to choćby na obrazie </a:t>
            </a:r>
            <a:b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Van Gogha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606925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Dopiero XX wieku, w którym dokonano dekonstrukcji wielu znaczeń i symboli z przeszłości, skłonił artystów do zmiany kontekstu tego motywu.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Pieta oderwała się od religijnego kontekstu, stając się uniwersalnym ukazaniem oddania i miłości.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ymbol zastępczy zawartości 2"/>
          <p:cNvSpPr>
            <a:spLocks noGrp="1"/>
          </p:cNvSpPr>
          <p:nvPr>
            <p:ph idx="1"/>
          </p:nvPr>
        </p:nvSpPr>
        <p:spPr>
          <a:xfrm>
            <a:off x="0" y="1"/>
            <a:ext cx="8686800" cy="2276872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Możemy to zobaczyć na zdjęciu </a:t>
            </a:r>
            <a:b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Eugen</a:t>
            </a: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Smith</a:t>
            </a: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b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Pieta de Minamata </a:t>
            </a:r>
            <a:endParaRPr lang="pl-PL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wykonanym w </a:t>
            </a: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1971</a:t>
            </a: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roku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790825"/>
            <a:ext cx="604837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zawartości 2"/>
          <p:cNvSpPr>
            <a:spLocks noGrp="1"/>
          </p:cNvSpPr>
          <p:nvPr>
            <p:ph idx="1"/>
          </p:nvPr>
        </p:nvSpPr>
        <p:spPr>
          <a:xfrm>
            <a:off x="395536" y="5373216"/>
            <a:ext cx="8229600" cy="1401019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Albo na zdjęciu Samuela </a:t>
            </a:r>
            <a:r>
              <a:rPr lang="pl-PL" dirty="0" err="1" smtClean="0">
                <a:solidFill>
                  <a:schemeClr val="bg1"/>
                </a:solidFill>
              </a:rPr>
              <a:t>Arandy</a:t>
            </a:r>
            <a:r>
              <a:rPr lang="pl-PL" dirty="0" smtClean="0">
                <a:solidFill>
                  <a:schemeClr val="bg1"/>
                </a:solidFill>
              </a:rPr>
              <a:t> z 2012 r.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45525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Patrząc na </a:t>
            </a:r>
            <a:r>
              <a:rPr lang="pl-PL" i="1" dirty="0" smtClean="0">
                <a:solidFill>
                  <a:schemeClr val="bg1"/>
                </a:solidFill>
              </a:rPr>
              <a:t>Pietę</a:t>
            </a:r>
            <a:r>
              <a:rPr lang="pl-PL" dirty="0" smtClean="0">
                <a:solidFill>
                  <a:schemeClr val="bg1"/>
                </a:solidFill>
              </a:rPr>
              <a:t> można postawić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szereg pytań o interpretację tej sceny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4186808" cy="5505450"/>
          </a:xfrm>
        </p:spPr>
        <p:txBody>
          <a:bodyPr anchor="ctr"/>
          <a:lstStyle/>
          <a:p>
            <a:pPr algn="ctr" eaLnBrk="1" hangingPunct="1"/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motyw opłakiwania pojawił się w sztuce około roku 1300</a:t>
            </a:r>
          </a:p>
          <a:p>
            <a:pPr algn="ctr" eaLnBrk="1" hangingPunct="1"/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jako osobny temat zaczął być popularny pod koniec XV wieku</a:t>
            </a:r>
          </a:p>
        </p:txBody>
      </p:sp>
      <p:pic>
        <p:nvPicPr>
          <p:cNvPr id="3" name="Obraz 2" descr="Durer,_lamentation_nurember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620688"/>
            <a:ext cx="4355976" cy="5600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zawartości 2"/>
          <p:cNvSpPr>
            <a:spLocks noGrp="1"/>
          </p:cNvSpPr>
          <p:nvPr>
            <p:ph idx="1"/>
          </p:nvPr>
        </p:nvSpPr>
        <p:spPr>
          <a:xfrm>
            <a:off x="179512" y="5589240"/>
            <a:ext cx="8686800" cy="968971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Kogo ukazywali nam przez wieki artyści?</a:t>
            </a:r>
          </a:p>
        </p:txBody>
      </p:sp>
      <p:pic>
        <p:nvPicPr>
          <p:cNvPr id="4" name="Obraz 3" descr="Pieta_el_gre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7372852" cy="558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zawartości 2"/>
          <p:cNvSpPr>
            <a:spLocks noGrp="1"/>
          </p:cNvSpPr>
          <p:nvPr>
            <p:ph idx="1"/>
          </p:nvPr>
        </p:nvSpPr>
        <p:spPr>
          <a:xfrm>
            <a:off x="5148064" y="0"/>
            <a:ext cx="3837112" cy="685800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Kobietę, która wierzyła że jest matką Mesjasza, a teraz trzyma na kolanach jego ciało?</a:t>
            </a:r>
          </a:p>
        </p:txBody>
      </p:sp>
      <p:pic>
        <p:nvPicPr>
          <p:cNvPr id="4" name="Obraz 3" descr="shutterstock_2633285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94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/>
          <a:lstStyle/>
          <a:p>
            <a:r>
              <a:rPr lang="pl-PL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Czy obok bólu po śmierci dziecka widzimy również ból rozczarowania po tym jak wszystkie nadzieje legły w gruzach?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/>
          </a:p>
        </p:txBody>
      </p:sp>
      <p:pic>
        <p:nvPicPr>
          <p:cNvPr id="4" name="Symbol zastępczy zawartości 3" descr="shutterstock_2421554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16130" y="1916832"/>
            <a:ext cx="6048668" cy="4741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A może patrzymy na osobę, która wierzy bezgranicznie w boski plan. Która wierzy, że ta śmierć miała sens?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zawartości 2"/>
          <p:cNvSpPr>
            <a:spLocks noGrp="1"/>
          </p:cNvSpPr>
          <p:nvPr>
            <p:ph idx="1"/>
          </p:nvPr>
        </p:nvSpPr>
        <p:spPr>
          <a:xfrm>
            <a:off x="5954960" y="0"/>
            <a:ext cx="3189040" cy="685800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Nasz konkurs fotograficzny jest pretekstem do postawienia i przemyślenia pytań, jakie niesie ten temat.</a:t>
            </a:r>
          </a:p>
          <a:p>
            <a:pPr algn="ctr" eaLnBrk="1" hangingPunct="1">
              <a:buFont typeface="Arial" charset="0"/>
              <a:buNone/>
            </a:pP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75350" cy="57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zawartości 2"/>
          <p:cNvSpPr>
            <a:spLocks noGrp="1"/>
          </p:cNvSpPr>
          <p:nvPr>
            <p:ph idx="1"/>
          </p:nvPr>
        </p:nvSpPr>
        <p:spPr>
          <a:xfrm>
            <a:off x="467544" y="5589240"/>
            <a:ext cx="8229600" cy="1268760"/>
          </a:xfrm>
        </p:spPr>
        <p:txBody>
          <a:bodyPr/>
          <a:lstStyle/>
          <a:p>
            <a:pPr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Jest też zachętą do podjęcia próby ukazania go na nowo.</a:t>
            </a:r>
          </a:p>
          <a:p>
            <a:endParaRPr lang="pl-PL" dirty="0" smtClean="0"/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4232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Konkurs fotograficzny </a:t>
            </a:r>
          </a:p>
          <a:p>
            <a:pPr algn="ctr" eaLnBrk="1" hangingPunct="1">
              <a:buFont typeface="Arial" charset="0"/>
              <a:buNone/>
            </a:pPr>
            <a:r>
              <a:rPr lang="pl-PL" i="1" dirty="0" smtClean="0">
                <a:solidFill>
                  <a:schemeClr val="bg1"/>
                </a:solidFill>
              </a:rPr>
              <a:t>Współczesna Pieta</a:t>
            </a:r>
          </a:p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jest adresowany do uczniów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smtClean="0">
                <a:solidFill>
                  <a:schemeClr val="bg1"/>
                </a:solidFill>
              </a:rPr>
              <a:t>gimnazjów i szkół </a:t>
            </a:r>
            <a:r>
              <a:rPr lang="pl-PL" dirty="0" err="1" smtClean="0">
                <a:solidFill>
                  <a:schemeClr val="bg1"/>
                </a:solidFill>
              </a:rPr>
              <a:t>ponadgimnazjalnych</a:t>
            </a:r>
            <a:endParaRPr lang="pl-PL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smtClean="0">
                <a:solidFill>
                  <a:schemeClr val="bg1"/>
                </a:solidFill>
              </a:rPr>
              <a:t>Współorganizatorem konkursu jest</a:t>
            </a:r>
          </a:p>
          <a:p>
            <a:pPr algn="ctr" eaLnBrk="1" hangingPunct="1">
              <a:buFont typeface="Arial" charset="0"/>
              <a:buNone/>
            </a:pPr>
            <a:r>
              <a:rPr lang="pl-PL" smtClean="0">
                <a:solidFill>
                  <a:schemeClr val="bg1"/>
                </a:solidFill>
              </a:rPr>
              <a:t>Akademia Sztuk Pięknych</a:t>
            </a:r>
          </a:p>
          <a:p>
            <a:pPr algn="ctr" eaLnBrk="1" hangingPunct="1">
              <a:buFont typeface="Arial" charset="0"/>
              <a:buNone/>
            </a:pPr>
            <a:r>
              <a:rPr lang="pl-PL" smtClean="0">
                <a:solidFill>
                  <a:schemeClr val="bg1"/>
                </a:solidFill>
              </a:rPr>
              <a:t>w Warszawie</a:t>
            </a:r>
          </a:p>
        </p:txBody>
      </p:sp>
      <p:pic>
        <p:nvPicPr>
          <p:cNvPr id="50179" name="Picture 5" descr="D:\kieryl\Stowarzyszenie Fala Kultury\ASP\Logo ASP pl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6513" y="4581525"/>
            <a:ext cx="14509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Regulamin konkursu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szczegóły organizacyjne</a:t>
            </a:r>
          </a:p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na stronie</a:t>
            </a:r>
            <a:br>
              <a:rPr lang="pl-PL" dirty="0" smtClean="0">
                <a:solidFill>
                  <a:schemeClr val="bg1"/>
                </a:solidFill>
              </a:rPr>
            </a:br>
            <a:endParaRPr lang="pl-PL" dirty="0" smtClean="0">
              <a:solidFill>
                <a:schemeClr val="bg1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pl-PL" b="1" dirty="0" err="1" smtClean="0">
                <a:solidFill>
                  <a:schemeClr val="bg1"/>
                </a:solidFill>
                <a:hlinkClick r:id="rId2"/>
              </a:rPr>
              <a:t>www.falakultury.pl</a:t>
            </a:r>
            <a:r>
              <a:rPr lang="pl-PL" b="1" dirty="0" smtClean="0">
                <a:solidFill>
                  <a:schemeClr val="bg1"/>
                </a:solidFill>
              </a:rPr>
              <a:t/>
            </a:r>
            <a:br>
              <a:rPr lang="pl-PL" b="1" dirty="0" smtClean="0">
                <a:solidFill>
                  <a:schemeClr val="bg1"/>
                </a:solidFill>
              </a:rPr>
            </a:br>
            <a:endParaRPr lang="pl-PL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3240087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Konkurs jest organizowany przez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Stowarzyszenie Fala Kultury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jako element projektu</a:t>
            </a:r>
          </a:p>
          <a:p>
            <a:pPr algn="ctr" eaLnBrk="1" hangingPunct="1">
              <a:buFont typeface="Arial" charset="0"/>
              <a:buNone/>
            </a:pPr>
            <a:r>
              <a:rPr lang="pl-PL" b="1" dirty="0" smtClean="0">
                <a:solidFill>
                  <a:schemeClr val="bg1"/>
                </a:solidFill>
              </a:rPr>
              <a:t>Tajemnice sztuki współczesnej - edycja 2</a:t>
            </a:r>
          </a:p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w ramach programu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b="1" dirty="0" smtClean="0">
                <a:solidFill>
                  <a:schemeClr val="bg1"/>
                </a:solidFill>
              </a:rPr>
              <a:t>Edukacja Kulturalna</a:t>
            </a:r>
          </a:p>
          <a:p>
            <a:pPr algn="ctr" eaLnBrk="1" hangingPunct="1">
              <a:buFont typeface="Arial" charset="0"/>
              <a:buNone/>
            </a:pPr>
            <a:endParaRPr lang="pl-PL" b="1" dirty="0" smtClean="0">
              <a:solidFill>
                <a:schemeClr val="bg1"/>
              </a:solidFill>
            </a:endParaRPr>
          </a:p>
          <a:p>
            <a:pPr algn="ctr" eaLnBrk="1" hangingPunct="1">
              <a:buFont typeface="Arial" charset="0"/>
              <a:buNone/>
            </a:pPr>
            <a:r>
              <a:rPr lang="pl-PL" b="1" i="1" dirty="0" smtClean="0">
                <a:solidFill>
                  <a:schemeClr val="bg1"/>
                </a:solidFill>
              </a:rPr>
              <a:t>Dofinansowano ze środków Ministra Kultury i Dziedzictwa Narodowego</a:t>
            </a:r>
            <a:endParaRPr lang="pl-PL" b="1" dirty="0" smtClean="0">
              <a:solidFill>
                <a:schemeClr val="bg1"/>
              </a:solidFill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3775" y="5300663"/>
            <a:ext cx="2033588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5575846"/>
            <a:ext cx="9144000" cy="1282154"/>
          </a:xfrm>
        </p:spPr>
        <p:txBody>
          <a:bodyPr/>
          <a:lstStyle/>
          <a:p>
            <a:r>
              <a:rPr lang="pl-PL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nie miał wzorców w sztuce antycznej czy bizantyjskiej</a:t>
            </a:r>
            <a:br>
              <a:rPr lang="pl-PL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pl-PL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ymbol zastępczy zawartości 3" descr="Giotto_-_Scrovegni_-_-36-_-_Lamentation_(The_Mourning_of_Christ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5275944" cy="48802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zawartości 2"/>
          <p:cNvSpPr>
            <a:spLocks noGrp="1"/>
          </p:cNvSpPr>
          <p:nvPr>
            <p:ph idx="1"/>
          </p:nvPr>
        </p:nvSpPr>
        <p:spPr>
          <a:xfrm>
            <a:off x="5364088" y="620688"/>
            <a:ext cx="3779912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Czy rzeczywiście?</a:t>
            </a:r>
          </a:p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</a:rPr>
              <a:t>Czy wszystkie przedstawione </a:t>
            </a: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informacje</a:t>
            </a:r>
            <a:r>
              <a:rPr lang="pl-PL" dirty="0" smtClean="0">
                <a:solidFill>
                  <a:schemeClr val="bg1"/>
                </a:solidFill>
              </a:rPr>
              <a:t>, choć powszechnie znane, są prawdziwe?</a:t>
            </a:r>
          </a:p>
        </p:txBody>
      </p:sp>
      <p:pic>
        <p:nvPicPr>
          <p:cNvPr id="4" name="Obraz 3" descr="shutterstock_95356108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360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Sceny ukazującej matkę opłakującą śmierć syna </a:t>
            </a:r>
            <a:b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nie wymyślono w XIII wieku.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1257003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Eos z ciałem Memnona –</a:t>
            </a:r>
          </a:p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malowidło na greckiej czarze z V w. p.n.e.</a:t>
            </a:r>
          </a:p>
        </p:txBody>
      </p:sp>
      <p:pic>
        <p:nvPicPr>
          <p:cNvPr id="3" name="Obraz 2" descr="Eos_Memnon_Louvre_G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3188" y="1412776"/>
            <a:ext cx="5484538" cy="5445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Wyobrażenia Marii opłakującej śmierć Chrystusa</a:t>
            </a:r>
            <a:b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nie wymyślono w kościele łacińskim</a:t>
            </a:r>
            <a:r>
              <a:rPr lang="pl-PL" dirty="0" smtClean="0">
                <a:solidFill>
                  <a:schemeClr val="bg1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941167"/>
            <a:ext cx="8229600" cy="1184995"/>
          </a:xfrm>
        </p:spPr>
        <p:txBody>
          <a:bodyPr anchor="ctr"/>
          <a:lstStyle/>
          <a:p>
            <a:pPr algn="ctr" eaLnBrk="1" hangingPunct="1">
              <a:buFont typeface="Arial" charset="0"/>
              <a:buNone/>
            </a:pP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Fresk z cerkwi świętego </a:t>
            </a:r>
            <a:r>
              <a:rPr lang="pl-PL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Pantelejmona</a:t>
            </a:r>
            <a:r>
              <a:rPr lang="pl-P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wzniesionej w 1164 r</a:t>
            </a:r>
            <a:r>
              <a:rPr lang="pl-PL" dirty="0" smtClean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3" name="Obraz 2" descr="Meister_von_Nerezi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-1179512"/>
            <a:ext cx="8388424" cy="619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6710</TotalTime>
  <Words>481</Words>
  <Application>Microsoft Office PowerPoint</Application>
  <PresentationFormat>Pokaz na ekranie (4:3)</PresentationFormat>
  <Paragraphs>61</Paragraphs>
  <Slides>39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2" baseType="lpstr">
      <vt:lpstr>Arial</vt:lpstr>
      <vt:lpstr>Calibri</vt:lpstr>
      <vt:lpstr>Motyw pakietu Office</vt:lpstr>
      <vt:lpstr>Slajd 1</vt:lpstr>
      <vt:lpstr>Slajd 2</vt:lpstr>
      <vt:lpstr>Slajd 3</vt:lpstr>
      <vt:lpstr>nie miał wzorców w sztuce antycznej czy bizantyjskiej 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Sztywne, wychudzone ciało Chrystusa układano schodkowo, tak aby dobrze widoczne były ślady męki.  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Czy obok bólu po śmierci dziecka widzimy również ból rozczarowania po tym jak wszystkie nadzieje legły w gruzach? </vt:lpstr>
      <vt:lpstr>Slajd 33</vt:lpstr>
      <vt:lpstr>Slajd 34</vt:lpstr>
      <vt:lpstr>Slajd 35</vt:lpstr>
      <vt:lpstr>Slajd 36</vt:lpstr>
      <vt:lpstr>Slajd 37</vt:lpstr>
      <vt:lpstr>Slajd 38</vt:lpstr>
      <vt:lpstr>Slajd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Pieta</dc:title>
  <dc:creator>Cyryl</dc:creator>
  <cp:lastModifiedBy>Cyryl</cp:lastModifiedBy>
  <cp:revision>347</cp:revision>
  <dcterms:created xsi:type="dcterms:W3CDTF">2015-09-16T19:17:52Z</dcterms:created>
  <dcterms:modified xsi:type="dcterms:W3CDTF">2015-09-25T09:46:07Z</dcterms:modified>
</cp:coreProperties>
</file>