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67" r:id="rId2"/>
    <p:sldId id="338" r:id="rId3"/>
    <p:sldId id="339" r:id="rId4"/>
    <p:sldId id="328" r:id="rId5"/>
    <p:sldId id="347" r:id="rId6"/>
    <p:sldId id="312" r:id="rId7"/>
    <p:sldId id="316" r:id="rId8"/>
    <p:sldId id="317" r:id="rId9"/>
    <p:sldId id="318" r:id="rId10"/>
    <p:sldId id="320" r:id="rId11"/>
    <p:sldId id="321" r:id="rId12"/>
    <p:sldId id="322" r:id="rId13"/>
    <p:sldId id="323" r:id="rId14"/>
    <p:sldId id="324" r:id="rId15"/>
    <p:sldId id="325" r:id="rId16"/>
    <p:sldId id="287" r:id="rId17"/>
    <p:sldId id="307" r:id="rId18"/>
    <p:sldId id="262" r:id="rId19"/>
    <p:sldId id="326" r:id="rId20"/>
    <p:sldId id="348" r:id="rId21"/>
    <p:sldId id="344" r:id="rId22"/>
    <p:sldId id="345" r:id="rId23"/>
    <p:sldId id="358" r:id="rId24"/>
    <p:sldId id="359" r:id="rId25"/>
    <p:sldId id="346" r:id="rId26"/>
    <p:sldId id="343" r:id="rId27"/>
    <p:sldId id="349" r:id="rId28"/>
    <p:sldId id="355" r:id="rId29"/>
    <p:sldId id="357" r:id="rId30"/>
    <p:sldId id="356" r:id="rId31"/>
    <p:sldId id="354" r:id="rId32"/>
    <p:sldId id="353" r:id="rId33"/>
    <p:sldId id="351" r:id="rId34"/>
    <p:sldId id="350" r:id="rId35"/>
    <p:sldId id="340" r:id="rId36"/>
    <p:sldId id="352" r:id="rId37"/>
    <p:sldId id="341" r:id="rId38"/>
    <p:sldId id="308" r:id="rId39"/>
    <p:sldId id="309" r:id="rId40"/>
  </p:sldIdLst>
  <p:sldSz cx="9144000" cy="6858000" type="screen4x3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B11C"/>
    <a:srgbClr val="00B0F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8" autoAdjust="0"/>
  </p:normalViewPr>
  <p:slideViewPr>
    <p:cSldViewPr showGuides="1">
      <p:cViewPr varScale="1">
        <p:scale>
          <a:sx n="70" d="100"/>
          <a:sy n="70" d="100"/>
        </p:scale>
        <p:origin x="-137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F5B54-D129-4EDA-929A-4965154F62BF}" type="datetimeFigureOut">
              <a:rPr lang="pl-PL" smtClean="0"/>
              <a:pPr/>
              <a:t>2016-02-10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D4DAF-6E9E-4AF1-9A86-B611E939C38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1371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D4DAF-6E9E-4AF1-9A86-B611E939C38D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1094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2453A-74AD-493E-839E-3BE767DCE02E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D8D4-7414-4C38-A702-593CA08D29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D8CA1-C267-45B7-8AAB-9C737D21924E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83F2-28A0-4D0D-8301-43851D3C4F7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EFF91-01B3-4D11-B352-48D236E04C4B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45ED9-CABD-4767-BA6B-44E93EBBCB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5EE9E-F6AA-4F93-99E1-FD94E2D78618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E09A-F658-4810-AD33-71285CBCD4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DF0E4-0D05-4C26-8FDA-AEA4CED976C8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5D8E6-A313-43F8-B762-98D99497EE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3C60-9979-4915-8C3D-8A4062FDE73D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CF785-8981-42CB-B8C6-3223076613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D8800-C5E6-4423-80CB-257B7C874C6D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DE885-EB48-4136-80DF-2D52D0038A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BFBB9-8147-40AF-9FB9-920AB39B11B4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99932-7F68-4A9F-A5BB-8BE7E40929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C84F9-90F6-4058-B60D-E5F6FE8CC334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B7D6-F287-47A4-B083-3A3956AD26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0855F-8542-471E-94A3-33FEE24BFA50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5750E-4219-455C-9EF9-70FD60239D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7DC1-AFEE-4A06-99D1-DF755F23A21F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CD4A7-EFFA-4CC3-A4B7-0783DFD6069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647939-6A0A-4962-AAB1-54AD451CD257}" type="datetimeFigureOut">
              <a:rPr lang="pl-PL"/>
              <a:pPr>
                <a:defRPr/>
              </a:pPr>
              <a:t>2016-02-10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BC558F-5D17-4155-B86B-BE23C75FF3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lakultury.pl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0" y="1518227"/>
            <a:ext cx="7812360" cy="382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57200" y="459122"/>
            <a:ext cx="8229600" cy="953654"/>
          </a:xfrm>
        </p:spPr>
        <p:txBody>
          <a:bodyPr/>
          <a:lstStyle/>
          <a:p>
            <a:r>
              <a:rPr lang="pl-P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domowych archiwach gromadzimy obrazy radosne</a:t>
            </a:r>
            <a:br>
              <a:rPr lang="pl-P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55576" y="282883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Jednak o ile w domowych archiwach gromadzimy zwykle obrazy radosne.</a:t>
            </a:r>
            <a:endParaRPr lang="pl-PL" sz="3600" dirty="0">
              <a:solidFill>
                <a:schemeClr val="bg1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304929" cy="498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55576" y="274638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Jednak media pokazują nam głównie sceny wojny, śmierci, cierpienia</a:t>
            </a:r>
          </a:p>
          <a:p>
            <a:pPr algn="ctr"/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pu.i.wp.pl/k,Nzg2MzIyOTcsNTA3MzYxNDc=,f,79214_4_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2674" y="1567234"/>
            <a:ext cx="40957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.cdaction.pl/obrazki/bc2-wwii_4b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37489"/>
            <a:ext cx="4032448" cy="262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602" y="1772816"/>
            <a:ext cx="3982188" cy="265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23528" y="1124744"/>
            <a:ext cx="338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Zbigniew Libera –  współczesny artysta,</a:t>
            </a:r>
          </a:p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 „ojciec polskiej sztuki krytycznej”</a:t>
            </a:r>
          </a:p>
        </p:txBody>
      </p:sp>
      <p:pic>
        <p:nvPicPr>
          <p:cNvPr id="1026" name="Picture 2" descr="Zbigniew Lib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81103"/>
            <a:ext cx="3048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55576" y="282883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Nazwał takie obrazy</a:t>
            </a:r>
          </a:p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NEGATYWAMI</a:t>
            </a:r>
            <a:endParaRPr lang="pl-PL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55576" y="2551837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W latach 2002 – 2003</a:t>
            </a:r>
          </a:p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stworzył cykl POZYTYWY</a:t>
            </a:r>
            <a:endParaRPr lang="pl-PL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55576" y="2551837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8 zdjęć inspirowanych </a:t>
            </a:r>
          </a:p>
          <a:p>
            <a:pPr algn="ctr"/>
            <a:r>
              <a:rPr lang="pl-PL" sz="3600" dirty="0">
                <a:solidFill>
                  <a:schemeClr val="bg1"/>
                </a:solidFill>
              </a:rPr>
              <a:t>f</a:t>
            </a:r>
            <a:r>
              <a:rPr lang="pl-PL" sz="3600" dirty="0" smtClean="0">
                <a:solidFill>
                  <a:schemeClr val="bg1"/>
                </a:solidFill>
              </a:rPr>
              <a:t>otografiami prasowymi, które w swoim czasie obiegły świat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2"/>
          <p:cNvSpPr>
            <a:spLocks noGrp="1"/>
          </p:cNvSpPr>
          <p:nvPr>
            <p:ph idx="1"/>
          </p:nvPr>
        </p:nvSpPr>
        <p:spPr>
          <a:xfrm>
            <a:off x="769538" y="6113240"/>
            <a:ext cx="7762902" cy="744760"/>
          </a:xfrm>
        </p:spPr>
        <p:txBody>
          <a:bodyPr anchor="ctr"/>
          <a:lstStyle/>
          <a:p>
            <a:pPr eaLnBrk="1" hangingPunct="1">
              <a:buNone/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Żołnierze niemieccy łamią szlaban na przejściu granicznym między Polską a Wolnym Miastem Gdańskiem –wrzesień 1939 r. 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 </a:t>
            </a:r>
            <a:r>
              <a:rPr lang="pl-P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Sonnke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 descr="http://fototekst.pl/wp-content/uploads/2012/12/Kolibki-21.jpg"/>
          <p:cNvPicPr>
            <a:picLocks noChangeAspect="1" noChangeArrowheads="1"/>
          </p:cNvPicPr>
          <p:nvPr/>
        </p:nvPicPr>
        <p:blipFill>
          <a:blip r:embed="rId2" cstate="print"/>
          <a:srcRect b="4345"/>
          <a:stretch>
            <a:fillRect/>
          </a:stretch>
        </p:blipFill>
        <p:spPr bwMode="auto">
          <a:xfrm>
            <a:off x="762000" y="850780"/>
            <a:ext cx="7620000" cy="5129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None/>
            </a:pPr>
            <a:r>
              <a:rPr lang="pl-P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dziś uważane są za ikony</a:t>
            </a:r>
          </a:p>
          <a:p>
            <a:pPr algn="ctr" eaLnBrk="1" hangingPunct="1">
              <a:buNone/>
            </a:pPr>
            <a:r>
              <a:rPr lang="pl-PL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traumatycznych wydarzeń</a:t>
            </a:r>
          </a:p>
          <a:p>
            <a:pPr algn="ctr" eaLnBrk="1" hangingPunct="1">
              <a:buNone/>
            </a:pPr>
            <a:r>
              <a:rPr lang="pl-PL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niedawnej przeszłości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974907" y="6093296"/>
            <a:ext cx="7128792" cy="637531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Wojna wietnamska. Uciekinierzy z wioski, na którą zrzucono napalm – 1972, 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 </a:t>
            </a:r>
            <a:r>
              <a:rPr lang="pl-PL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http://strasznasztuka.blox.pl/resource/NapalmPhanThiKimPhu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231" y="748155"/>
            <a:ext cx="6834145" cy="5345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Inscenizowane zdjęcia Libery odtwarzają znane z tamtych fotografii sceny,  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culture.pl/sites/default/files/images/imported/fotografia/opisy_dziel/pozytywy_libera/full_xl_libera_pozytywy_02_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267525" cy="4851309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2825368" y="6381328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Kolarze – Zbigniew Libera, 2003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611560" y="2420888"/>
            <a:ext cx="8028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Zaprasza do udziału w konkursie fotograficznym „Pozytywy według Zbigniewa Libery”</a:t>
            </a:r>
            <a:endParaRPr lang="pl-PL" sz="3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683568" y="188640"/>
            <a:ext cx="7931224" cy="786372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adając im wymowę przeciwną do pierwotnej</a:t>
            </a:r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0" name="Picture 2" descr="http://www.kongreskultury.pl/library/Image/Gallery/138/libera_zbigniew,_nepal_(2004)_big.jpg"/>
          <p:cNvPicPr>
            <a:picLocks noChangeAspect="1" noChangeArrowheads="1"/>
          </p:cNvPicPr>
          <p:nvPr/>
        </p:nvPicPr>
        <p:blipFill>
          <a:blip r:embed="rId2" cstate="print"/>
          <a:srcRect l="4988" t="5263" r="4708" b="10526"/>
          <a:stretch>
            <a:fillRect/>
          </a:stretch>
        </p:blipFill>
        <p:spPr bwMode="auto">
          <a:xfrm>
            <a:off x="899592" y="1268760"/>
            <a:ext cx="7248293" cy="4752528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2992316" y="6315036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Nepal – Zbigniew Libera, 2003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1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124744"/>
            <a:ext cx="7048429" cy="49339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63688" y="6165304"/>
            <a:ext cx="5350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kadr z filmu dokumentalnego </a:t>
            </a:r>
            <a:r>
              <a:rPr lang="pl-PL" dirty="0" smtClean="0">
                <a:solidFill>
                  <a:schemeClr val="bg1"/>
                </a:solidFill>
              </a:rPr>
              <a:t>„Kronika Wyzwolenia</a:t>
            </a: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KL Auschwitz” – </a:t>
            </a:r>
            <a:r>
              <a:rPr lang="pl-PL" dirty="0" err="1" smtClean="0">
                <a:solidFill>
                  <a:schemeClr val="bg1"/>
                </a:solidFill>
              </a:rPr>
              <a:t>A.Woroncew</a:t>
            </a:r>
            <a:r>
              <a:rPr lang="pl-PL" dirty="0" smtClean="0">
                <a:solidFill>
                  <a:schemeClr val="bg1"/>
                </a:solidFill>
              </a:rPr>
              <a:t>, 1945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609191" y="433309"/>
            <a:ext cx="5992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n</a:t>
            </a:r>
            <a:r>
              <a:rPr lang="pl-PL" sz="3200" dirty="0" smtClean="0">
                <a:solidFill>
                  <a:schemeClr val="bg1"/>
                </a:solidFill>
              </a:rPr>
              <a:t>egatywna, ponura wizja historii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3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196752"/>
            <a:ext cx="7221007" cy="482453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166217" y="114765"/>
            <a:ext cx="4831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przekształca się w relację</a:t>
            </a:r>
          </a:p>
          <a:p>
            <a:r>
              <a:rPr lang="pl-PL" sz="3200" dirty="0" smtClean="0">
                <a:solidFill>
                  <a:schemeClr val="bg1"/>
                </a:solidFill>
              </a:rPr>
              <a:t> o pozytywnej wymowie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623874" y="6237312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Mieszkańcy – Zbigniew Libera, 2002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2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198" y="1079"/>
            <a:ext cx="8229600" cy="1143000"/>
          </a:xfrm>
        </p:spPr>
        <p:txBody>
          <a:bodyPr/>
          <a:lstStyle/>
          <a:p>
            <a:r>
              <a:rPr lang="pl-P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Libera zachował kompozycję oryginałów</a:t>
            </a:r>
            <a:endParaRPr lang="pl-PL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7735" y="1268760"/>
            <a:ext cx="6468527" cy="4794062"/>
          </a:xfrm>
        </p:spPr>
      </p:pic>
      <p:sp>
        <p:nvSpPr>
          <p:cNvPr id="5" name="pole tekstowe 4"/>
          <p:cNvSpPr txBox="1"/>
          <p:nvPr/>
        </p:nvSpPr>
        <p:spPr>
          <a:xfrm>
            <a:off x="143507" y="6312184"/>
            <a:ext cx="885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/>
                </a:solidFill>
              </a:rPr>
              <a:t>Martwy </a:t>
            </a:r>
            <a:r>
              <a:rPr lang="pl-PL" sz="1600" dirty="0" err="1" smtClean="0">
                <a:solidFill>
                  <a:schemeClr val="bg1"/>
                </a:solidFill>
              </a:rPr>
              <a:t>Che</a:t>
            </a:r>
            <a:r>
              <a:rPr lang="pl-PL" sz="1600" dirty="0" smtClean="0">
                <a:solidFill>
                  <a:schemeClr val="bg1"/>
                </a:solidFill>
              </a:rPr>
              <a:t> Guevara otoczony boliwijskimi żołnierzami – 9.10.1967, </a:t>
            </a:r>
            <a:r>
              <a:rPr lang="pl-PL" sz="1600" dirty="0" err="1" smtClean="0">
                <a:solidFill>
                  <a:schemeClr val="bg1"/>
                </a:solidFill>
              </a:rPr>
              <a:t>Freddy</a:t>
            </a:r>
            <a:r>
              <a:rPr lang="pl-PL" sz="1600" dirty="0" smtClean="0">
                <a:solidFill>
                  <a:schemeClr val="bg1"/>
                </a:solidFill>
              </a:rPr>
              <a:t> </a:t>
            </a:r>
            <a:r>
              <a:rPr lang="pl-PL" sz="1600" dirty="0" err="1" smtClean="0">
                <a:solidFill>
                  <a:schemeClr val="bg1"/>
                </a:solidFill>
              </a:rPr>
              <a:t>Alborta</a:t>
            </a:r>
            <a:r>
              <a:rPr lang="pl-PL" sz="1600" dirty="0" smtClean="0">
                <a:solidFill>
                  <a:schemeClr val="bg1"/>
                </a:solidFill>
              </a:rPr>
              <a:t> </a:t>
            </a:r>
            <a:r>
              <a:rPr lang="pl-PL" sz="1600" dirty="0" err="1" smtClean="0">
                <a:solidFill>
                  <a:schemeClr val="bg1"/>
                </a:solidFill>
              </a:rPr>
              <a:t>Trigo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60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199" y="190712"/>
            <a:ext cx="8229600" cy="1143000"/>
          </a:xfrm>
        </p:spPr>
        <p:txBody>
          <a:bodyPr/>
          <a:lstStyle/>
          <a:p>
            <a:r>
              <a:rPr lang="pl-P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nadał swoim scenom banalny wydźwięk</a:t>
            </a:r>
            <a:endParaRPr lang="pl-PL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632" y="1417638"/>
            <a:ext cx="7178736" cy="4651821"/>
          </a:xfrm>
        </p:spPr>
      </p:pic>
      <p:sp>
        <p:nvSpPr>
          <p:cNvPr id="5" name="pole tekstowe 4"/>
          <p:cNvSpPr txBox="1"/>
          <p:nvPr/>
        </p:nvSpPr>
        <p:spPr>
          <a:xfrm>
            <a:off x="2451066" y="6237312"/>
            <a:ext cx="4241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dirty="0" err="1" smtClean="0">
                <a:solidFill>
                  <a:schemeClr val="bg1"/>
                </a:solidFill>
              </a:rPr>
              <a:t>Che</a:t>
            </a:r>
            <a:r>
              <a:rPr lang="pl-PL" sz="1600" dirty="0" smtClean="0">
                <a:solidFill>
                  <a:schemeClr val="bg1"/>
                </a:solidFill>
              </a:rPr>
              <a:t>, Następny kadr – Zbigniew Libera, 2002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80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None/>
            </a:pPr>
            <a:r>
              <a:rPr lang="pl-PL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Cykl Pozytywów jest kolejną próbą gry z traumą.  Mamy zawsze do czynienia z zapamiętanymi widokami rzeczy, nie z rzeczami samymi w sobie. Chciałem użyć tego mechanizmu widzenia i pamiętania, dotknąć fenomenu powidoków pamięci. -</a:t>
            </a:r>
          </a:p>
          <a:p>
            <a:pPr algn="ctr" eaLnBrk="1" hangingPunct="1">
              <a:buNone/>
            </a:pPr>
            <a:r>
              <a:rPr lang="pl-P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Zbigniew Libera</a:t>
            </a:r>
          </a:p>
          <a:p>
            <a:pPr algn="ctr" eaLnBrk="1" hangingPunct="1">
              <a:buNone/>
            </a:pPr>
            <a:endParaRPr lang="pl-PL" sz="1800" dirty="0" smtClean="0">
              <a:solidFill>
                <a:schemeClr val="bg1"/>
              </a:solidFill>
            </a:endParaRPr>
          </a:p>
          <a:p>
            <a:pPr algn="ctr" eaLnBrk="1" hangingPunct="1">
              <a:buNone/>
            </a:pPr>
            <a:endParaRPr lang="pl-PL" sz="1800" dirty="0">
              <a:solidFill>
                <a:schemeClr val="bg1"/>
              </a:solidFill>
            </a:endParaRPr>
          </a:p>
          <a:p>
            <a:pPr algn="ctr" eaLnBrk="1" hangingPunct="1">
              <a:buNone/>
            </a:pPr>
            <a:r>
              <a:rPr lang="pl-PL" sz="1800" dirty="0" smtClean="0">
                <a:solidFill>
                  <a:schemeClr val="bg1"/>
                </a:solidFill>
              </a:rPr>
              <a:t>powidok </a:t>
            </a:r>
            <a:r>
              <a:rPr lang="pl-PL" sz="1800" dirty="0">
                <a:solidFill>
                  <a:schemeClr val="bg1"/>
                </a:solidFill>
              </a:rPr>
              <a:t>(obraz następczy, kontrast następczy) – zjawisko optyczne, związane z budową siatkówki oka. Pozwala na wytworzenie pod powiekami obrazu widzianego chwilę wcześniej przedmiotu, tyle że w kontrastowych kolorach</a:t>
            </a:r>
          </a:p>
          <a:p>
            <a:pPr algn="ctr" eaLnBrk="1" hangingPunct="1">
              <a:buNone/>
            </a:pPr>
            <a:endParaRPr lang="pl-P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5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980728"/>
            <a:ext cx="835292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Rola </a:t>
            </a:r>
            <a:r>
              <a:rPr lang="pl-PL" sz="3600" i="1" dirty="0" smtClean="0">
                <a:solidFill>
                  <a:schemeClr val="bg1"/>
                </a:solidFill>
              </a:rPr>
              <a:t>Pozytywów</a:t>
            </a:r>
          </a:p>
          <a:p>
            <a:pPr algn="ctr"/>
            <a:endParaRPr lang="pl-PL" sz="3600" dirty="0" smtClean="0">
              <a:solidFill>
                <a:schemeClr val="bg1"/>
              </a:solidFill>
            </a:endParaRPr>
          </a:p>
          <a:p>
            <a:pPr algn="ctr"/>
            <a:r>
              <a:rPr lang="pl-PL" sz="2800" b="1" i="1" dirty="0" smtClean="0">
                <a:solidFill>
                  <a:schemeClr val="bg1"/>
                </a:solidFill>
              </a:rPr>
              <a:t>Gra z traumą </a:t>
            </a:r>
            <a:r>
              <a:rPr lang="pl-PL" sz="2800" i="1" dirty="0" smtClean="0">
                <a:solidFill>
                  <a:schemeClr val="bg1"/>
                </a:solidFill>
              </a:rPr>
              <a:t>– </a:t>
            </a:r>
            <a:r>
              <a:rPr lang="pl-PL" sz="2800" dirty="0" smtClean="0">
                <a:solidFill>
                  <a:schemeClr val="bg1"/>
                </a:solidFill>
              </a:rPr>
              <a:t>metoda przepracowywania historycznej traumy</a:t>
            </a:r>
          </a:p>
          <a:p>
            <a:endParaRPr lang="pl-PL" sz="2800" dirty="0" smtClean="0">
              <a:solidFill>
                <a:schemeClr val="bg1"/>
              </a:solidFill>
            </a:endParaRPr>
          </a:p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Ostrzeżenie</a:t>
            </a:r>
            <a:r>
              <a:rPr lang="pl-PL" sz="2800" dirty="0" smtClean="0">
                <a:solidFill>
                  <a:schemeClr val="bg1"/>
                </a:solidFill>
              </a:rPr>
              <a:t> – poddają w wątpliwość rzetelność dokumentów prasowych</a:t>
            </a:r>
          </a:p>
          <a:p>
            <a:pPr marL="457200" indent="-457200" algn="ctr">
              <a:buFontTx/>
              <a:buChar char="-"/>
            </a:pPr>
            <a:r>
              <a:rPr lang="pl-PL" sz="2800" dirty="0" smtClean="0">
                <a:solidFill>
                  <a:schemeClr val="bg1"/>
                </a:solidFill>
              </a:rPr>
              <a:t>pokazują możliwość manipulacji przekazem</a:t>
            </a:r>
          </a:p>
          <a:p>
            <a:pPr marL="457200" indent="-457200" algn="ctr">
              <a:buFontTx/>
              <a:buChar char="-"/>
            </a:pPr>
            <a:r>
              <a:rPr lang="pl-PL" sz="2800" dirty="0" smtClean="0">
                <a:solidFill>
                  <a:schemeClr val="bg1"/>
                </a:solidFill>
              </a:rPr>
              <a:t>wskazują na niebezpieczeństwo banalizacji scen okrucieństwa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5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7504" y="1196752"/>
            <a:ext cx="8928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Zadanie konkursowe:</a:t>
            </a:r>
          </a:p>
          <a:p>
            <a:pPr algn="ctr"/>
            <a:endParaRPr lang="pl-PL" sz="3200" dirty="0" smtClean="0">
              <a:solidFill>
                <a:schemeClr val="bg1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</a:rPr>
              <a:t>o</a:t>
            </a:r>
            <a:r>
              <a:rPr lang="pl-PL" sz="3200" dirty="0" smtClean="0">
                <a:solidFill>
                  <a:schemeClr val="bg1"/>
                </a:solidFill>
              </a:rPr>
              <a:t>bejrzyj zdjęcia znajdujące się na kolejnych slajdach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l-PL" sz="3200" dirty="0">
                <a:solidFill>
                  <a:schemeClr val="bg1"/>
                </a:solidFill>
              </a:rPr>
              <a:t>w</a:t>
            </a:r>
            <a:r>
              <a:rPr lang="pl-PL" sz="3200" dirty="0" smtClean="0">
                <a:solidFill>
                  <a:schemeClr val="bg1"/>
                </a:solidFill>
              </a:rPr>
              <a:t>ybierz jedno z nich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l-PL" sz="3200" dirty="0" smtClean="0">
                <a:solidFill>
                  <a:schemeClr val="bg1"/>
                </a:solidFill>
              </a:rPr>
              <a:t>stwórz dla niego własny pozytyw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l-PL" sz="3200" dirty="0" smtClean="0">
                <a:solidFill>
                  <a:schemeClr val="bg1"/>
                </a:solidFill>
              </a:rPr>
              <a:t>wyślij go do nas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80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7522" y="-141496"/>
            <a:ext cx="8568952" cy="1143000"/>
          </a:xfrm>
        </p:spPr>
        <p:txBody>
          <a:bodyPr/>
          <a:lstStyle/>
          <a:p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Początek XX w. to czas, w którym dzieci z ubogich rodzin pracowały na równi z dorosłymi. Otrzymując tylko niewielkie wynagrodzenie pracowały w fabrykach, przy zbiorach, jako uliczni sprzedawcy. Na naukę nie starczało im ani czasu, ani sił.</a:t>
            </a:r>
            <a:endParaRPr lang="pl-P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173" y="971600"/>
            <a:ext cx="7059651" cy="5037767"/>
          </a:xfrm>
        </p:spPr>
      </p:pic>
      <p:sp>
        <p:nvSpPr>
          <p:cNvPr id="8" name="pole tekstowe 7"/>
          <p:cNvSpPr txBox="1"/>
          <p:nvPr/>
        </p:nvSpPr>
        <p:spPr>
          <a:xfrm>
            <a:off x="287522" y="6165304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/>
                </a:solidFill>
              </a:rPr>
              <a:t>Kalifornijski sprzedawca gazet. Nie potrafił podać swojego wieku. Ważąc 25 kg, dźwigał codziennie kilkanaście kilogramów gazet – 1915 r. Lewis </a:t>
            </a:r>
            <a:r>
              <a:rPr lang="pl-PL" sz="1600" dirty="0" err="1" smtClean="0">
                <a:solidFill>
                  <a:schemeClr val="bg1"/>
                </a:solidFill>
              </a:rPr>
              <a:t>Hine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4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341784"/>
            <a:ext cx="3754760" cy="1143000"/>
          </a:xfrm>
        </p:spPr>
        <p:txBody>
          <a:bodyPr/>
          <a:lstStyle/>
          <a:p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Lata 30. XX w. to okres największego  światowego kryzysu gospodarczego. Wielu ludzi straciło środki do życia, wielu w poszukiwaniu pracy opuściło domy. </a:t>
            </a:r>
            <a:endParaRPr lang="pl-P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7434" y="255410"/>
            <a:ext cx="4896390" cy="6285602"/>
          </a:xfrm>
        </p:spPr>
      </p:pic>
      <p:sp>
        <p:nvSpPr>
          <p:cNvPr id="5" name="pole tekstowe 4"/>
          <p:cNvSpPr txBox="1"/>
          <p:nvPr/>
        </p:nvSpPr>
        <p:spPr>
          <a:xfrm>
            <a:off x="251520" y="5959971"/>
            <a:ext cx="373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 smtClean="0">
                <a:solidFill>
                  <a:schemeClr val="bg1"/>
                </a:solidFill>
              </a:rPr>
              <a:t>Migrująca matka</a:t>
            </a:r>
            <a:r>
              <a:rPr lang="pl-PL" sz="1600" dirty="0" smtClean="0">
                <a:solidFill>
                  <a:schemeClr val="bg1"/>
                </a:solidFill>
              </a:rPr>
              <a:t> – marzec 1936, </a:t>
            </a:r>
            <a:r>
              <a:rPr lang="pl-PL" sz="1600" dirty="0" err="1" smtClean="0">
                <a:solidFill>
                  <a:schemeClr val="bg1"/>
                </a:solidFill>
              </a:rPr>
              <a:t>Dorothea</a:t>
            </a:r>
            <a:r>
              <a:rPr lang="pl-PL" sz="1600" dirty="0" smtClean="0">
                <a:solidFill>
                  <a:schemeClr val="bg1"/>
                </a:solidFill>
              </a:rPr>
              <a:t> Lange</a:t>
            </a:r>
            <a:endParaRPr lang="pl-PL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2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504" y="1412776"/>
            <a:ext cx="88569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o</a:t>
            </a:r>
            <a:r>
              <a:rPr lang="pl-PL" sz="3200" dirty="0" smtClean="0">
                <a:solidFill>
                  <a:schemeClr val="bg1"/>
                </a:solidFill>
              </a:rPr>
              <a:t>gólnopolski zasięg</a:t>
            </a:r>
            <a:endParaRPr lang="pl-PL" sz="32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u</a:t>
            </a:r>
            <a:r>
              <a:rPr lang="pl-PL" sz="3200" dirty="0" smtClean="0">
                <a:solidFill>
                  <a:schemeClr val="bg1"/>
                </a:solidFill>
              </a:rPr>
              <a:t>czestnicy – uczniowie gimnazjów i szkół ponadgimnazjalnych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</a:rPr>
              <a:t>nagrody rzeczowe dla laureatów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n</a:t>
            </a:r>
            <a:r>
              <a:rPr lang="pl-PL" sz="3200" dirty="0" smtClean="0">
                <a:solidFill>
                  <a:schemeClr val="bg1"/>
                </a:solidFill>
              </a:rPr>
              <a:t>agroda finansowa dla zwycięzcy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n</a:t>
            </a:r>
            <a:r>
              <a:rPr lang="pl-PL" sz="3200" dirty="0" smtClean="0">
                <a:solidFill>
                  <a:schemeClr val="bg1"/>
                </a:solidFill>
              </a:rPr>
              <a:t>a prace czekamy od 1 kwietnia do 17 maja 2016 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988"/>
            <a:ext cx="8229600" cy="893732"/>
          </a:xfrm>
        </p:spPr>
        <p:txBody>
          <a:bodyPr/>
          <a:lstStyle/>
          <a:p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Rozpoczęta w latach 60. XX w. interwencja wojskowa w Wietnamie spowodowała liczne protesty tysięcy młodych Amerykanów. </a:t>
            </a:r>
            <a:endParaRPr lang="pl-P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486" y="908720"/>
            <a:ext cx="7545028" cy="5030019"/>
          </a:xfrm>
        </p:spPr>
      </p:pic>
      <p:sp>
        <p:nvSpPr>
          <p:cNvPr id="5" name="pole tekstowe 4"/>
          <p:cNvSpPr txBox="1"/>
          <p:nvPr/>
        </p:nvSpPr>
        <p:spPr>
          <a:xfrm>
            <a:off x="215516" y="6093296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/>
                </a:solidFill>
              </a:rPr>
              <a:t>Siedemnastoletnia Jan </a:t>
            </a:r>
            <a:r>
              <a:rPr lang="pl-PL" sz="1600" dirty="0" err="1" smtClean="0">
                <a:solidFill>
                  <a:schemeClr val="bg1"/>
                </a:solidFill>
              </a:rPr>
              <a:t>Rose</a:t>
            </a:r>
            <a:r>
              <a:rPr lang="pl-PL" sz="1600" dirty="0" smtClean="0">
                <a:solidFill>
                  <a:schemeClr val="bg1"/>
                </a:solidFill>
              </a:rPr>
              <a:t> </a:t>
            </a:r>
            <a:r>
              <a:rPr lang="pl-PL" sz="1600" dirty="0" err="1" smtClean="0">
                <a:solidFill>
                  <a:schemeClr val="bg1"/>
                </a:solidFill>
              </a:rPr>
              <a:t>Kasmir</a:t>
            </a:r>
            <a:r>
              <a:rPr lang="pl-PL" sz="1600" dirty="0" smtClean="0">
                <a:solidFill>
                  <a:schemeClr val="bg1"/>
                </a:solidFill>
              </a:rPr>
              <a:t> w czasie jednej z demonstracji. Jej zdjęcie stało się ikoną ruchu </a:t>
            </a:r>
            <a:r>
              <a:rPr lang="pl-PL" sz="1600" i="1" dirty="0" smtClean="0">
                <a:solidFill>
                  <a:schemeClr val="bg1"/>
                </a:solidFill>
              </a:rPr>
              <a:t>flower </a:t>
            </a:r>
            <a:r>
              <a:rPr lang="pl-PL" sz="1600" i="1" dirty="0" err="1" smtClean="0">
                <a:solidFill>
                  <a:schemeClr val="bg1"/>
                </a:solidFill>
              </a:rPr>
              <a:t>power</a:t>
            </a:r>
            <a:r>
              <a:rPr lang="pl-PL" sz="1600" dirty="0" smtClean="0">
                <a:solidFill>
                  <a:schemeClr val="bg1"/>
                </a:solidFill>
              </a:rPr>
              <a:t> - </a:t>
            </a:r>
            <a:r>
              <a:rPr lang="pl-PL" sz="1600" dirty="0">
                <a:solidFill>
                  <a:schemeClr val="bg1"/>
                </a:solidFill>
              </a:rPr>
              <a:t>21.10.1967  r</a:t>
            </a:r>
            <a:r>
              <a:rPr lang="pl-PL" sz="1600" dirty="0" smtClean="0">
                <a:solidFill>
                  <a:schemeClr val="bg1"/>
                </a:solidFill>
              </a:rPr>
              <a:t>., </a:t>
            </a:r>
            <a:r>
              <a:rPr lang="pl-PL" sz="1600" dirty="0" err="1" smtClean="0">
                <a:solidFill>
                  <a:schemeClr val="bg1"/>
                </a:solidFill>
              </a:rPr>
              <a:t>Marc</a:t>
            </a:r>
            <a:r>
              <a:rPr lang="pl-PL" sz="1600" dirty="0" smtClean="0">
                <a:solidFill>
                  <a:schemeClr val="bg1"/>
                </a:solidFill>
              </a:rPr>
              <a:t> </a:t>
            </a:r>
            <a:r>
              <a:rPr lang="pl-PL" sz="1600" dirty="0" err="1" smtClean="0">
                <a:solidFill>
                  <a:schemeClr val="bg1"/>
                </a:solidFill>
              </a:rPr>
              <a:t>Riboud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476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2" y="-169899"/>
            <a:ext cx="8928992" cy="1143000"/>
          </a:xfrm>
        </p:spPr>
        <p:txBody>
          <a:bodyPr/>
          <a:lstStyle/>
          <a:p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1994 r. w wyniku ludobójstwa, którego powodem była przynależność plemienna, zginęło w Rwandzie około miliona ludzi. Dziesiątki tysięcy innych, ratując życie, musiały opuścić domy i tułać się przez kilka następnych lat.</a:t>
            </a:r>
            <a:endParaRPr lang="pl-P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746" y="980728"/>
            <a:ext cx="7512505" cy="5010459"/>
          </a:xfrm>
        </p:spPr>
      </p:pic>
      <p:sp>
        <p:nvSpPr>
          <p:cNvPr id="3" name="pole tekstowe 2"/>
          <p:cNvSpPr txBox="1"/>
          <p:nvPr/>
        </p:nvSpPr>
        <p:spPr>
          <a:xfrm>
            <a:off x="321155" y="6165304"/>
            <a:ext cx="85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30.11.1996 r. - kilkuletni uchodźca przed kolejnym dniem marszu – </a:t>
            </a:r>
            <a:r>
              <a:rPr lang="pl-PL" sz="1600" dirty="0" err="1" smtClean="0">
                <a:solidFill>
                  <a:schemeClr val="bg1"/>
                </a:solidFill>
              </a:rPr>
              <a:t>Corrinne</a:t>
            </a:r>
            <a:r>
              <a:rPr lang="pl-PL" sz="1600" dirty="0" smtClean="0">
                <a:solidFill>
                  <a:schemeClr val="bg1"/>
                </a:solidFill>
              </a:rPr>
              <a:t> </a:t>
            </a:r>
            <a:r>
              <a:rPr lang="pl-PL" sz="1600" dirty="0" err="1" smtClean="0">
                <a:solidFill>
                  <a:schemeClr val="bg1"/>
                </a:solidFill>
              </a:rPr>
              <a:t>Dufka</a:t>
            </a:r>
            <a:r>
              <a:rPr lang="pl-PL" sz="1600" dirty="0" smtClean="0">
                <a:solidFill>
                  <a:schemeClr val="bg1"/>
                </a:solidFill>
              </a:rPr>
              <a:t>/Reuters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59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630" y="706755"/>
            <a:ext cx="7474301" cy="558038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-26437" y="0"/>
            <a:ext cx="917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Strefa Gazy to teren konfliktu arabsko-izraelskiego, który z różnym natężeniem trwa od końca lat 40. XX w.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6536" y="6288503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/>
                </a:solidFill>
              </a:rPr>
              <a:t>20.10.2000 r. Palestyńczycy uciekający przed atakującymi ich gazem łzawiącym żołnierzami izraelskimi – fot. Reinhard Krause/Reuters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0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997" y="620107"/>
            <a:ext cx="8568952" cy="571505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37997" y="0"/>
            <a:ext cx="890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11.09.2001 r. terroryści zaatakowali World Trade Center w Nowym Jorku, uderzając w budynek porwanymi samolotami pasażerskimi.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907541" y="6335162"/>
            <a:ext cx="7229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Ratownicy wynoszą z ruin budynku rannego - fot. Shannon </a:t>
            </a:r>
            <a:r>
              <a:rPr lang="pl-PL" sz="1600" dirty="0" err="1" smtClean="0">
                <a:solidFill>
                  <a:schemeClr val="bg1"/>
                </a:solidFill>
              </a:rPr>
              <a:t>Stapleton</a:t>
            </a:r>
            <a:r>
              <a:rPr lang="pl-PL" sz="1600" dirty="0" smtClean="0">
                <a:solidFill>
                  <a:schemeClr val="bg1"/>
                </a:solidFill>
              </a:rPr>
              <a:t>/Reuters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30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745765"/>
            <a:ext cx="8388424" cy="559465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23528" y="46365"/>
            <a:ext cx="853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W 2005 r. Stany Zjednoczone nawiedził huragan </a:t>
            </a:r>
            <a:r>
              <a:rPr lang="pl-PL" dirty="0" err="1" smtClean="0">
                <a:solidFill>
                  <a:schemeClr val="bg1"/>
                </a:solidFill>
              </a:rPr>
              <a:t>Katrina</a:t>
            </a:r>
            <a:r>
              <a:rPr lang="pl-PL" dirty="0" smtClean="0">
                <a:solidFill>
                  <a:schemeClr val="bg1"/>
                </a:solidFill>
              </a:rPr>
              <a:t>. Największe straty spowodował w Nowym Orleanie – pod wodą znalazło się 80% powierzchni miasta.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107865" y="6313419"/>
            <a:ext cx="7205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Mężczyzna czekający na ratunek. 4.09.2005 r. - fot. Robert Galbraith/Reuters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996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750600"/>
            <a:ext cx="8208912" cy="547492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51520" y="1815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28.05.2003 r. na placu </a:t>
            </a:r>
            <a:r>
              <a:rPr lang="pl-PL" dirty="0" err="1" smtClean="0">
                <a:solidFill>
                  <a:schemeClr val="bg1"/>
                </a:solidFill>
              </a:rPr>
              <a:t>Taksim</a:t>
            </a:r>
            <a:r>
              <a:rPr lang="pl-PL" dirty="0" smtClean="0">
                <a:solidFill>
                  <a:schemeClr val="bg1"/>
                </a:solidFill>
              </a:rPr>
              <a:t> w Stambule rozpoczęły się zamieszki, które później ogarnęły inne rejony Turcji. Powodem było niezadowolenie z posunięć rządu.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07504" y="6279597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/>
                </a:solidFill>
              </a:rPr>
              <a:t>Bezpośrednią przyczyną zamieszek były plany zabudowy parku znajdującego się na placu. Policja użyła przeciw demonstrantom gazu łzawiącego – fot. Osman </a:t>
            </a:r>
            <a:r>
              <a:rPr lang="pl-PL" sz="1600" dirty="0" err="1" smtClean="0">
                <a:solidFill>
                  <a:schemeClr val="bg1"/>
                </a:solidFill>
              </a:rPr>
              <a:t>Orsal</a:t>
            </a:r>
            <a:r>
              <a:rPr lang="pl-PL" sz="1600" dirty="0" smtClean="0">
                <a:solidFill>
                  <a:schemeClr val="bg1"/>
                </a:solidFill>
              </a:rPr>
              <a:t>/Reuters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614965"/>
            <a:ext cx="7260468" cy="568531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32184" y="-31366"/>
            <a:ext cx="8904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Rozpoczęta w 2001 r. operacja wojskowa w Afganistanie okazała się jednym z dłużej trwających konfliktów zbrojnych naszych czasów.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91851" y="6300280"/>
            <a:ext cx="87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</a:rPr>
              <a:t>18.05.2008 </a:t>
            </a:r>
            <a:r>
              <a:rPr lang="pl-PL" sz="1600" dirty="0" smtClean="0">
                <a:solidFill>
                  <a:schemeClr val="bg1"/>
                </a:solidFill>
              </a:rPr>
              <a:t> - sierżant William Olas Bee pod ostrzałem Talibów - fot. Goran </a:t>
            </a:r>
            <a:r>
              <a:rPr lang="pl-PL" sz="1600" dirty="0" err="1" smtClean="0">
                <a:solidFill>
                  <a:schemeClr val="bg1"/>
                </a:solidFill>
              </a:rPr>
              <a:t>Tomasevic</a:t>
            </a:r>
            <a:r>
              <a:rPr lang="pl-PL" sz="1600" dirty="0" smtClean="0">
                <a:solidFill>
                  <a:schemeClr val="bg1"/>
                </a:solidFill>
              </a:rPr>
              <a:t>/Reuters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9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smtClean="0">
                <a:solidFill>
                  <a:schemeClr val="bg1"/>
                </a:solidFill>
              </a:rPr>
              <a:t>Współorganizatorem konkursu jest</a:t>
            </a:r>
          </a:p>
          <a:p>
            <a:pPr algn="ctr" eaLnBrk="1" hangingPunct="1">
              <a:buFont typeface="Arial" charset="0"/>
              <a:buNone/>
            </a:pPr>
            <a:r>
              <a:rPr lang="pl-PL" smtClean="0">
                <a:solidFill>
                  <a:schemeClr val="bg1"/>
                </a:solidFill>
              </a:rPr>
              <a:t>Akademia Sztuk Pięknych</a:t>
            </a:r>
          </a:p>
          <a:p>
            <a:pPr algn="ctr" eaLnBrk="1" hangingPunct="1">
              <a:buFont typeface="Arial" charset="0"/>
              <a:buNone/>
            </a:pPr>
            <a:r>
              <a:rPr lang="pl-PL" smtClean="0">
                <a:solidFill>
                  <a:schemeClr val="bg1"/>
                </a:solidFill>
              </a:rPr>
              <a:t>w Warszawie</a:t>
            </a:r>
          </a:p>
        </p:txBody>
      </p:sp>
      <p:pic>
        <p:nvPicPr>
          <p:cNvPr id="50179" name="Picture 5" descr="D:\kieryl\Stowarzyszenie Fala Kultury\ASP\Logo ASP pl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6513" y="4581525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719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Regulamin konkursu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szczegóły organizacyjne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na stronie</a:t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 smtClean="0">
              <a:solidFill>
                <a:schemeClr val="bg1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pl-PL" b="1" dirty="0" err="1" smtClean="0">
                <a:solidFill>
                  <a:schemeClr val="bg1"/>
                </a:solidFill>
                <a:hlinkClick r:id="rId2"/>
              </a:rPr>
              <a:t>www.falakultury.pl</a:t>
            </a:r>
            <a:r>
              <a:rPr lang="pl-PL" b="1" dirty="0" smtClean="0">
                <a:solidFill>
                  <a:schemeClr val="bg1"/>
                </a:solidFill>
              </a:rPr>
              <a:t/>
            </a:r>
            <a:br>
              <a:rPr lang="pl-PL" b="1" dirty="0" smtClean="0">
                <a:solidFill>
                  <a:schemeClr val="bg1"/>
                </a:solidFill>
              </a:rPr>
            </a:br>
            <a:endParaRPr lang="pl-PL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3240087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Konkurs jest organizowany przez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Stowarzyszenie Fala Kultury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jako element projektu</a:t>
            </a:r>
          </a:p>
          <a:p>
            <a:pPr algn="ctr" eaLnBrk="1" hangingPunct="1">
              <a:buFont typeface="Arial" charset="0"/>
              <a:buNone/>
            </a:pPr>
            <a:r>
              <a:rPr lang="pl-PL" b="1" dirty="0" smtClean="0">
                <a:solidFill>
                  <a:schemeClr val="bg1"/>
                </a:solidFill>
              </a:rPr>
              <a:t>Tajemnice sztuki współczesnej - edycja 2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w ramach programu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b="1" dirty="0" smtClean="0">
                <a:solidFill>
                  <a:schemeClr val="bg1"/>
                </a:solidFill>
              </a:rPr>
              <a:t>Edukacja Kulturalna</a:t>
            </a:r>
          </a:p>
          <a:p>
            <a:pPr algn="ctr" eaLnBrk="1" hangingPunct="1">
              <a:buFont typeface="Arial" charset="0"/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pl-PL" b="1" i="1" dirty="0" smtClean="0">
                <a:solidFill>
                  <a:schemeClr val="bg1"/>
                </a:solidFill>
              </a:rPr>
              <a:t>Dofinansowano ze środków Ministra Kultury i Dziedzictwa Narodowego</a:t>
            </a:r>
            <a:endParaRPr lang="pl-PL" b="1" dirty="0" smtClean="0">
              <a:solidFill>
                <a:schemeClr val="bg1"/>
              </a:solidFill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3775" y="5300663"/>
            <a:ext cx="2033588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39552" y="2636912"/>
            <a:ext cx="802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Dlaczego „Pozytywy”?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39552" y="476672"/>
            <a:ext cx="8028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Fotografia towarzyszy nam codziennie od prawie 200 lat</a:t>
            </a:r>
          </a:p>
        </p:txBody>
      </p:sp>
      <p:pic>
        <p:nvPicPr>
          <p:cNvPr id="5" name="Picture 2" descr="C:\Users\Cyryl\Downloads\View_from_the_Window_at_Le_Gras,_Joseph_Nicéphore_Niépce,_uncompressed_UMN_sour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426" y="1772028"/>
            <a:ext cx="5724636" cy="3978809"/>
          </a:xfrm>
          <a:prstGeom prst="rect">
            <a:avLst/>
          </a:prstGeom>
          <a:noFill/>
        </p:spPr>
      </p:pic>
      <p:sp>
        <p:nvSpPr>
          <p:cNvPr id="2" name="Prostokąt 1"/>
          <p:cNvSpPr/>
          <p:nvPr/>
        </p:nvSpPr>
        <p:spPr>
          <a:xfrm>
            <a:off x="1691426" y="5953272"/>
            <a:ext cx="5724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Pierwsza trwała </a:t>
            </a:r>
            <a:r>
              <a:rPr lang="pl-PL" dirty="0">
                <a:solidFill>
                  <a:schemeClr val="bg1"/>
                </a:solidFill>
              </a:rPr>
              <a:t>fotografia </a:t>
            </a:r>
            <a:r>
              <a:rPr lang="pl-PL" dirty="0" smtClean="0">
                <a:solidFill>
                  <a:schemeClr val="bg1"/>
                </a:solidFill>
              </a:rPr>
              <a:t>„Widok </a:t>
            </a:r>
            <a:r>
              <a:rPr lang="pl-PL" dirty="0">
                <a:solidFill>
                  <a:schemeClr val="bg1"/>
                </a:solidFill>
              </a:rPr>
              <a:t>z okna w Le </a:t>
            </a:r>
            <a:r>
              <a:rPr lang="pl-PL" dirty="0" smtClean="0">
                <a:solidFill>
                  <a:schemeClr val="bg1"/>
                </a:solidFill>
              </a:rPr>
              <a:t>Gras”</a:t>
            </a:r>
            <a:r>
              <a:rPr lang="pl-PL" i="1" dirty="0" smtClean="0">
                <a:solidFill>
                  <a:schemeClr val="bg1"/>
                </a:solidFill>
              </a:rPr>
              <a:t> -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Nicéphore</a:t>
            </a:r>
            <a:r>
              <a:rPr lang="pl-PL" dirty="0" smtClean="0">
                <a:solidFill>
                  <a:schemeClr val="bg1"/>
                </a:solidFill>
              </a:rPr>
              <a:t> Niépce,1826 r.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4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55154" y="308590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Dzięki niej świat - nawet najbardziej odległy - stał się bliższy</a:t>
            </a:r>
            <a:endParaRPr lang="pl-PL" sz="3200" dirty="0"/>
          </a:p>
        </p:txBody>
      </p:sp>
      <p:pic>
        <p:nvPicPr>
          <p:cNvPr id="43012" name="Picture 4" descr="http://www.anotherafrica.net/wp/wp-content/gallery/art-march-2013/09_aa_artmar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5910" y="1588535"/>
            <a:ext cx="6591336" cy="4773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50636" y="308590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Sztuka wyzwoliła się z obowiązku wiernego odwzorowania rzeczywistości</a:t>
            </a:r>
            <a:endParaRPr lang="pl-PL" sz="3200" dirty="0"/>
          </a:p>
        </p:txBody>
      </p:sp>
      <p:pic>
        <p:nvPicPr>
          <p:cNvPr id="58373" name="Picture 5" descr="https://bhcruickshanks.files.wordpress.com/2014/07/800px-van_gogh_-_starry_night_-_google_art_proje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25731"/>
            <a:ext cx="5400600" cy="427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55575" y="476672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Historia stała się dużo bardziej realna</a:t>
            </a:r>
            <a:endParaRPr lang="pl-PL" sz="3200" dirty="0"/>
          </a:p>
        </p:txBody>
      </p:sp>
      <p:pic>
        <p:nvPicPr>
          <p:cNvPr id="59394" name="Picture 2" descr="http://eloblog.pl/wp-content/uploads/2015/05/Wrightfly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411" y="1591857"/>
            <a:ext cx="7557177" cy="4534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755576" y="1916832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„Jeden obraz wart jest więcej </a:t>
            </a:r>
          </a:p>
          <a:p>
            <a:pPr algn="ctr"/>
            <a:r>
              <a:rPr lang="pl-PL" sz="3600" dirty="0" smtClean="0">
                <a:solidFill>
                  <a:schemeClr val="bg1"/>
                </a:solidFill>
              </a:rPr>
              <a:t>niż tysiąc słów”,</a:t>
            </a:r>
          </a:p>
          <a:p>
            <a:pPr algn="ctr"/>
            <a:r>
              <a:rPr lang="pl-PL" sz="3600" dirty="0">
                <a:solidFill>
                  <a:schemeClr val="bg1"/>
                </a:solidFill>
              </a:rPr>
              <a:t>w</a:t>
            </a:r>
            <a:r>
              <a:rPr lang="pl-PL" sz="3600" dirty="0" smtClean="0">
                <a:solidFill>
                  <a:schemeClr val="bg1"/>
                </a:solidFill>
              </a:rPr>
              <a:t>ięc - czy </a:t>
            </a:r>
            <a:r>
              <a:rPr lang="pl-PL" sz="3600" dirty="0">
                <a:solidFill>
                  <a:schemeClr val="bg1"/>
                </a:solidFill>
              </a:rPr>
              <a:t>tego chcemy, czy </a:t>
            </a:r>
            <a:r>
              <a:rPr lang="pl-PL" sz="3600" dirty="0" smtClean="0">
                <a:solidFill>
                  <a:schemeClr val="bg1"/>
                </a:solidFill>
              </a:rPr>
              <a:t>nie - </a:t>
            </a:r>
            <a:r>
              <a:rPr lang="pl-PL" sz="3600" dirty="0">
                <a:solidFill>
                  <a:schemeClr val="bg1"/>
                </a:solidFill>
              </a:rPr>
              <a:t>żyjemy pod stałą presją </a:t>
            </a:r>
            <a:r>
              <a:rPr lang="pl-PL" sz="3600" dirty="0" smtClean="0">
                <a:solidFill>
                  <a:schemeClr val="bg1"/>
                </a:solidFill>
              </a:rPr>
              <a:t>obrazów</a:t>
            </a:r>
            <a:endParaRPr lang="pl-PL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9684</TotalTime>
  <Words>852</Words>
  <Application>Microsoft Office PowerPoint</Application>
  <PresentationFormat>Pokaz na ekranie (4:3)</PresentationFormat>
  <Paragraphs>93</Paragraphs>
  <Slides>39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W domowych archiwach gromadzimy obrazy radosne 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Libera zachował kompozycję oryginałów</vt:lpstr>
      <vt:lpstr>ale nadał swoim scenom banalny wydźwięk</vt:lpstr>
      <vt:lpstr>Slajd 25</vt:lpstr>
      <vt:lpstr>Slajd 26</vt:lpstr>
      <vt:lpstr>Slajd 27</vt:lpstr>
      <vt:lpstr>Początek XX w. to czas, w którym dzieci z ubogich rodzin pracowały na równi z dorosłymi. Otrzymując tylko niewielkie wynagrodzenie pracowały w fabrykach, przy zbiorach, jako uliczni sprzedawcy. Na naukę nie starczało im ani czasu, ani sił.</vt:lpstr>
      <vt:lpstr>Lata 30. XX w. to okres największego  światowego kryzysu gospodarczego. Wielu ludzi straciło środki do życia, wielu w poszukiwaniu pracy opuściło domy. </vt:lpstr>
      <vt:lpstr>Rozpoczęta w latach 60. XX w. interwencja wojskowa w Wietnamie spowodowała liczne protesty tysięcy młodych Amerykanów. </vt:lpstr>
      <vt:lpstr>W 1994 r. w wyniku ludobójstwa, którego powodem była przynależność plemienna, zginęło w Rwandzie około miliona ludzi. Dziesiątki tysięcy innych, ratując życie, musiały opuścić domy i tułać się przez kilka następnych lat.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Pieta</dc:title>
  <dc:creator>Cyryl</dc:creator>
  <cp:lastModifiedBy>Cyryl</cp:lastModifiedBy>
  <cp:revision>455</cp:revision>
  <dcterms:created xsi:type="dcterms:W3CDTF">2015-09-16T19:17:52Z</dcterms:created>
  <dcterms:modified xsi:type="dcterms:W3CDTF">2016-02-10T19:32:06Z</dcterms:modified>
</cp:coreProperties>
</file>